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47" r:id="rId2"/>
    <p:sldId id="261" r:id="rId3"/>
    <p:sldId id="268" r:id="rId4"/>
    <p:sldId id="435" r:id="rId5"/>
    <p:sldId id="436" r:id="rId6"/>
    <p:sldId id="409" r:id="rId7"/>
    <p:sldId id="437" r:id="rId8"/>
    <p:sldId id="438" r:id="rId9"/>
    <p:sldId id="448" r:id="rId10"/>
    <p:sldId id="449" r:id="rId11"/>
    <p:sldId id="446" r:id="rId12"/>
    <p:sldId id="441" r:id="rId13"/>
    <p:sldId id="443" r:id="rId14"/>
    <p:sldId id="445" r:id="rId15"/>
    <p:sldId id="450" r:id="rId16"/>
    <p:sldId id="417" r:id="rId17"/>
    <p:sldId id="430" r:id="rId18"/>
    <p:sldId id="431" r:id="rId19"/>
    <p:sldId id="418" r:id="rId20"/>
    <p:sldId id="419" r:id="rId21"/>
    <p:sldId id="420" r:id="rId22"/>
    <p:sldId id="421" r:id="rId23"/>
    <p:sldId id="422" r:id="rId24"/>
    <p:sldId id="424" r:id="rId25"/>
    <p:sldId id="429" r:id="rId26"/>
    <p:sldId id="425" r:id="rId27"/>
    <p:sldId id="426" r:id="rId28"/>
    <p:sldId id="428" r:id="rId2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CCFFFF"/>
    <a:srgbClr val="66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 autoAdjust="0"/>
    <p:restoredTop sz="99395" autoAdjust="0"/>
  </p:normalViewPr>
  <p:slideViewPr>
    <p:cSldViewPr>
      <p:cViewPr varScale="1">
        <p:scale>
          <a:sx n="77" d="100"/>
          <a:sy n="77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9680056601526"/>
          <c:y val="0.14956774959436797"/>
          <c:w val="0.81201734603310083"/>
          <c:h val="0.814570195484196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1152.2</c:v>
                </c:pt>
                <c:pt idx="1">
                  <c:v>1101.7</c:v>
                </c:pt>
                <c:pt idx="2" formatCode="General">
                  <c:v>1210.5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7-4D8F-884B-49D9D53137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505558625484645E-2"/>
                  <c:y val="-2.6533810969787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57-4D8F-884B-49D9D5313793}"/>
                </c:ext>
              </c:extLst>
            </c:dLbl>
            <c:dLbl>
              <c:idx val="1"/>
              <c:layout>
                <c:manualLayout>
                  <c:x val="-4.4875629814922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57-4D8F-884B-49D9D5313793}"/>
                </c:ext>
              </c:extLst>
            </c:dLbl>
            <c:dLbl>
              <c:idx val="2"/>
              <c:layout>
                <c:manualLayout>
                  <c:x val="-4.6601615577035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57-4D8F-884B-49D9D5313793}"/>
                </c:ext>
              </c:extLst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470.9</c:v>
                </c:pt>
                <c:pt idx="1">
                  <c:v>444.7</c:v>
                </c:pt>
                <c:pt idx="2" formatCode="0.0">
                  <c:v>412.1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7-4D8F-884B-49D9D531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4289664"/>
        <c:axId val="134288128"/>
      </c:barChart>
      <c:valAx>
        <c:axId val="1342881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4289664"/>
        <c:crosses val="autoZero"/>
        <c:crossBetween val="between"/>
      </c:valAx>
      <c:catAx>
        <c:axId val="13428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28812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4624429575298"/>
          <c:y val="0.1163589092806914"/>
          <c:w val="0.81201734603310083"/>
          <c:h val="0.845125537179096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4053839326452333E-3"/>
                  <c:y val="-2.7777583358996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0D-4B43-AE50-121935D7C84A}"/>
                </c:ext>
              </c:extLst>
            </c:dLbl>
            <c:dLbl>
              <c:idx val="1"/>
              <c:layout>
                <c:manualLayout>
                  <c:x val="-1.8017946442150758E-3"/>
                  <c:y val="-2.7777583358996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0D-4B43-AE50-121935D7C84A}"/>
                </c:ext>
              </c:extLst>
            </c:dLbl>
            <c:dLbl>
              <c:idx val="2"/>
              <c:layout>
                <c:manualLayout>
                  <c:x val="-3.4179670101728409E-3"/>
                  <c:y val="-1.17329587121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0D-4B43-AE50-121935D7C84A}"/>
                </c:ext>
              </c:extLst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422.5</c:v>
                </c:pt>
                <c:pt idx="1">
                  <c:v>396.7</c:v>
                </c:pt>
                <c:pt idx="2">
                  <c:v>364.4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D-4B43-AE50-121935D7C8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48.4</c:v>
                </c:pt>
                <c:pt idx="1">
                  <c:v>48</c:v>
                </c:pt>
                <c:pt idx="2" formatCode="General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0D-4B43-AE50-121935D7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1896704"/>
        <c:axId val="161895168"/>
      </c:barChart>
      <c:valAx>
        <c:axId val="16189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896704"/>
        <c:crosses val="autoZero"/>
        <c:crossBetween val="between"/>
      </c:valAx>
      <c:catAx>
        <c:axId val="161896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89516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6.4001969921788734E-2"/>
          <c:y val="1.6666576131353698E-2"/>
          <c:w val="0.93076738859517893"/>
          <c:h val="7.709722941571743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72246804326431E-2"/>
          <c:y val="9.4705443698732475E-3"/>
          <c:w val="0.8983070433560385"/>
          <c:h val="0.608121737509322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alpha val="99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73.930484122366281</c:v>
                </c:pt>
                <c:pt idx="1">
                  <c:v>72.960404411103326</c:v>
                </c:pt>
                <c:pt idx="2">
                  <c:v>71.244158226527361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A-4422-9A27-32F8E99B97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tint val="40000"/>
                  <a:hueOff val="0"/>
                  <a:satOff val="0"/>
                  <a:lumOff val="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8.6121882127097553</c:v>
                </c:pt>
                <c:pt idx="1">
                  <c:v>8.8500908485797058</c:v>
                </c:pt>
                <c:pt idx="2">
                  <c:v>9.2949106809214772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A-4422-9A27-32F8E99B97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6.6050276695957209</c:v>
                </c:pt>
                <c:pt idx="1">
                  <c:v>6.9944411463111864</c:v>
                </c:pt>
                <c:pt idx="2">
                  <c:v>7.5473529426038173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A-4422-9A27-32F8E99B97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10250737463143E-3"/>
                  <c:y val="-2.367636092468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3.9693512304250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FD4-4DB6-AE46-F729A7D9E678}"/>
                </c:ext>
              </c:extLst>
            </c:dLbl>
            <c:dLbl>
              <c:idx val="1"/>
              <c:layout>
                <c:manualLayout>
                  <c:x val="-1.5609636184857423E-3"/>
                  <c:y val="-2.36763609246830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D4-4DB6-AE46-F729A7D9E678}"/>
                </c:ext>
              </c:extLst>
            </c:dLbl>
            <c:dLbl>
              <c:idx val="2"/>
              <c:layout>
                <c:manualLayout>
                  <c:x val="-3.1218657817110311E-3"/>
                  <c:y val="-2.8411539895600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2.0752423564504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3.5475691952246047</c:v>
                </c:pt>
                <c:pt idx="1">
                  <c:v>3.7434562037886554</c:v>
                </c:pt>
                <c:pt idx="2">
                  <c:v>4.0250607835619903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A-4422-9A27-32F8E99B979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и продажи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3.2512730562268271</c:v>
                </c:pt>
                <c:pt idx="1">
                  <c:v>3.3604080090668669</c:v>
                </c:pt>
                <c:pt idx="2">
                  <c:v>3.5478916232729474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A-4422-9A27-32F8E99B979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19272369713757E-3"/>
                  <c:y val="-3.7882177479492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0A-4422-9A27-32F8E99B9790}"/>
                </c:ext>
              </c:extLst>
            </c:dLbl>
            <c:dLbl>
              <c:idx val="1"/>
              <c:layout>
                <c:manualLayout>
                  <c:x val="-3.121927236971603E-3"/>
                  <c:y val="-3.7882177479493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F0A-4422-9A27-32F8E99B9790}"/>
                </c:ext>
              </c:extLst>
            </c:dLbl>
            <c:dLbl>
              <c:idx val="2"/>
              <c:layout>
                <c:manualLayout>
                  <c:x val="-3.1219272369714919E-3"/>
                  <c:y val="-3.6698359433258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5663716814152E-2"/>
                      <c:h val="4.67964205816554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2.7365930934310732</c:v>
                </c:pt>
                <c:pt idx="1">
                  <c:v>2.6991472826380272</c:v>
                </c:pt>
                <c:pt idx="2">
                  <c:v>2.845058939429967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0A-4422-9A27-32F8E99B979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Госпошлина,прочие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70599803343279E-2"/>
                  <c:y val="-1.1838180462341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D4-4DB6-AE46-F729A7D9E678}"/>
                </c:ext>
              </c:extLst>
            </c:dLbl>
            <c:dLbl>
              <c:idx val="1"/>
              <c:layout>
                <c:manualLayout>
                  <c:x val="1.5609636184857424E-2"/>
                  <c:y val="2.3676360924683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D4-4DB6-AE46-F729A7D9E678}"/>
                </c:ext>
              </c:extLst>
            </c:dLbl>
            <c:dLbl>
              <c:idx val="2"/>
              <c:layout>
                <c:manualLayout>
                  <c:x val="1.8731563421828908E-2"/>
                  <c:y val="-7.1029082774049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47590953785646E-2"/>
                      <c:h val="3.9693512304250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D4-4DB6-AE46-F729A7D9E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2027г.</c:v>
                </c:pt>
                <c:pt idx="1">
                  <c:v>2026г.</c:v>
                </c:pt>
                <c:pt idx="2">
                  <c:v>2025г.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1.3163762385488644</c:v>
                </c:pt>
                <c:pt idx="1">
                  <c:v>1.3908377858132299</c:v>
                </c:pt>
                <c:pt idx="2">
                  <c:v>1.4954454792074114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4-4DB6-AE46-F729A7D9E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690688"/>
        <c:axId val="134692224"/>
      </c:barChart>
      <c:catAx>
        <c:axId val="13469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692224"/>
        <c:crosses val="autoZero"/>
        <c:auto val="1"/>
        <c:lblAlgn val="ctr"/>
        <c:lblOffset val="100"/>
        <c:noMultiLvlLbl val="0"/>
      </c:catAx>
      <c:valAx>
        <c:axId val="1346922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46906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>
                <a:glow rad="127000">
                  <a:schemeClr val="accent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 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311.60000000000002</c:v>
                </c:pt>
                <c:pt idx="1">
                  <c:v>313.60000000000002</c:v>
                </c:pt>
                <c:pt idx="2">
                  <c:v>328.9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A-4100-BC61-FEC70CB509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9.5511702063654762E-3"/>
                  <c:y val="3.1249999999999442E-3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22A-4100-BC61-FEC70CB50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 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233.1</c:v>
                </c:pt>
                <c:pt idx="1">
                  <c:v>187.5</c:v>
                </c:pt>
                <c:pt idx="2">
                  <c:v>294.7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A-4100-BC61-FEC70CB509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 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607.29999999999995</c:v>
                </c:pt>
                <c:pt idx="1">
                  <c:v>600.5</c:v>
                </c:pt>
                <c:pt idx="2">
                  <c:v>586.9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A-4100-BC61-FEC70CB509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47957403284864E-2"/>
                  <c:y val="-3.125000000000001E-3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2A-4100-BC61-FEC70CB509F2}"/>
                </c:ext>
              </c:extLst>
            </c:dLbl>
            <c:dLbl>
              <c:idx val="1"/>
              <c:layout>
                <c:manualLayout>
                  <c:x val="7.0678659527104268E-2"/>
                  <c:y val="-1.2500000000000061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2A-4100-BC61-FEC70CB509F2}"/>
                </c:ext>
              </c:extLst>
            </c:dLbl>
            <c:dLbl>
              <c:idx val="2"/>
              <c:layout>
                <c:manualLayout>
                  <c:x val="6.4947957403285003E-2"/>
                  <c:y val="-1.5625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2A-4100-BC61-FEC70CB50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 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0.11</c:v>
                </c:pt>
                <c:pt idx="1">
                  <c:v>0.11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2A-4100-BC61-FEC70CB50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052864"/>
        <c:axId val="168325504"/>
        <c:axId val="0"/>
      </c:bar3DChart>
      <c:catAx>
        <c:axId val="17605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325504"/>
        <c:crosses val="autoZero"/>
        <c:auto val="1"/>
        <c:lblAlgn val="ctr"/>
        <c:lblOffset val="100"/>
        <c:noMultiLvlLbl val="0"/>
      </c:catAx>
      <c:valAx>
        <c:axId val="16832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1622.6</c:v>
                </c:pt>
                <c:pt idx="1">
                  <c:v>1546.4</c:v>
                </c:pt>
                <c:pt idx="2">
                  <c:v>1623.1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6-4093-9238-5295DC8D93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1622.6</c:v>
                </c:pt>
                <c:pt idx="1">
                  <c:v>1546.4</c:v>
                </c:pt>
                <c:pt idx="2">
                  <c:v>1623.1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6-4093-9238-5295DC8D93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-13"/>
        <c:axId val="168351232"/>
        <c:axId val="168352768"/>
      </c:barChart>
      <c:catAx>
        <c:axId val="1683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352768"/>
        <c:crosses val="autoZero"/>
        <c:auto val="1"/>
        <c:lblAlgn val="ctr"/>
        <c:lblOffset val="100"/>
        <c:noMultiLvlLbl val="0"/>
      </c:catAx>
      <c:valAx>
        <c:axId val="168352768"/>
        <c:scaling>
          <c:orientation val="minMax"/>
          <c:min val="1000"/>
        </c:scaling>
        <c:delete val="1"/>
        <c:axPos val="l"/>
        <c:majorGridlines>
          <c:spPr>
            <a:ln w="9525" cap="sq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3512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Полномочия ОМС</c:v>
                </c:pt>
              </c:strCache>
            </c:strRef>
          </c:tx>
          <c:explosion val="25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0-6BB7-4AF9-A472-70FF6F807397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6BB7-4AF9-A472-70FF6F807397}"/>
              </c:ext>
            </c:extLst>
          </c:dPt>
          <c:dLbls>
            <c:dLbl>
              <c:idx val="0"/>
              <c:layout>
                <c:manualLayout>
                  <c:x val="1.6836837424235942E-2"/>
                  <c:y val="0.116155019685039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1035,7</a:t>
                    </a:r>
                    <a:r>
                      <a:rPr lang="ru-RU" dirty="0" smtClean="0"/>
                      <a:t> млн.руб.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B7-4AF9-A472-70FF6F807397}"/>
                </c:ext>
              </c:extLst>
            </c:dLbl>
            <c:dLbl>
              <c:idx val="1"/>
              <c:layout>
                <c:manualLayout>
                  <c:x val="-9.2486807861163148E-3"/>
                  <c:y val="-0.139280265748031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586,9</a:t>
                    </a:r>
                    <a:r>
                      <a:rPr lang="ru-RU" dirty="0" smtClean="0"/>
                      <a:t> млн.руб.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B7-4AF9-A472-70FF6F807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Решение вопросов местного значения</c:v>
                </c:pt>
                <c:pt idx="1">
                  <c:v>Осуществление государственных полномочий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1035.7</c:v>
                </c:pt>
                <c:pt idx="1">
                  <c:v>586.9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7-4AF9-A472-70FF6F807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75"/>
      <c:rotY val="8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8247892454667691E-4"/>
          <c:w val="1"/>
          <c:h val="0.984056516304553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млн.руб.</c:v>
                </c:pt>
              </c:strCache>
            </c:strRef>
          </c:tx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0-A4FC-4794-9EFA-56CFA7C0BB40}"/>
              </c:ext>
            </c:extLst>
          </c:dPt>
          <c:dLbls>
            <c:dLbl>
              <c:idx val="0"/>
              <c:layout>
                <c:manualLayout>
                  <c:x val="-6.9922572178477693E-2"/>
                  <c:y val="-4.3765634700925593E-2"/>
                </c:manualLayout>
              </c:layout>
              <c:tx>
                <c:rich>
                  <a:bodyPr/>
                  <a:lstStyle/>
                  <a:p>
                    <a:r>
                      <a:rPr lang="ru-RU" sz="1900" b="1" baseline="0" dirty="0" smtClean="0"/>
                      <a:t>Расходы в рамках муниципальных программ</a:t>
                    </a:r>
                    <a:r>
                      <a:rPr lang="ru-RU" sz="1900" b="1" baseline="0" dirty="0"/>
                      <a:t>
</a:t>
                    </a:r>
                    <a:r>
                      <a:rPr lang="ru-RU" sz="1900" b="1" baseline="0" dirty="0" smtClean="0"/>
                      <a:t>95,2%</a:t>
                    </a:r>
                    <a:endParaRPr lang="ru-RU" sz="1900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FC-4794-9EFA-56CFA7C0BB40}"/>
                </c:ext>
              </c:extLst>
            </c:dLbl>
            <c:dLbl>
              <c:idx val="1"/>
              <c:layout>
                <c:manualLayout>
                  <c:x val="2.9431758530183802E-2"/>
                  <c:y val="-0.18406170385509196"/>
                </c:manualLayout>
              </c:layout>
              <c:tx>
                <c:rich>
                  <a:bodyPr/>
                  <a:lstStyle/>
                  <a:p>
                    <a:r>
                      <a:rPr lang="ru-RU" sz="1850" dirty="0" err="1" smtClean="0"/>
                      <a:t>Непрограмм-ные</a:t>
                    </a:r>
                    <a:r>
                      <a:rPr lang="ru-RU" sz="1850" dirty="0" smtClean="0"/>
                      <a:t> </a:t>
                    </a:r>
                    <a:r>
                      <a:rPr lang="ru-RU" sz="1850" dirty="0"/>
                      <a:t>расходы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FC-4794-9EFA-56CFA7C0B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1339.2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C-4794-9EFA-56CFA7C0BB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90845886442726"/>
          <c:y val="0.38871473354232039"/>
          <c:w val="0.5573580533024336"/>
          <c:h val="0.2993730407523513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4745">
              <a:solidFill>
                <a:srgbClr val="000000"/>
              </a:solidFill>
              <a:prstDash val="solid"/>
            </a:ln>
          </c:spPr>
          <c:explosion val="16"/>
          <c:dPt>
            <c:idx val="1"/>
            <c:bubble3D val="0"/>
            <c:spPr>
              <a:solidFill>
                <a:srgbClr val="993366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953-49B9-8218-491D9D87CEC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953-49B9-8218-491D9D87CEC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953-49B9-8218-491D9D87CEC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953-49B9-8218-491D9D87CEC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953-49B9-8218-491D9D87CEC5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953-49B9-8218-491D9D87CEC5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953-49B9-8218-491D9D87CEC5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4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953-49B9-8218-491D9D87CEC5}"/>
              </c:ext>
            </c:extLst>
          </c:dPt>
          <c:dLbls>
            <c:dLbl>
              <c:idx val="0"/>
              <c:layout>
                <c:manualLayout>
                  <c:x val="-0.23245752360280789"/>
                  <c:y val="-6.8904922809845698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 err="1"/>
                      <a:t>О</a:t>
                    </a:r>
                    <a:r>
                      <a:rPr lang="ru-RU" sz="1500" dirty="0" err="1"/>
                      <a:t>бщегосударст-венные</a:t>
                    </a:r>
                    <a:r>
                      <a:rPr lang="ru-RU" sz="1500" dirty="0"/>
                      <a:t> вопросы </a:t>
                    </a:r>
                    <a:r>
                      <a:rPr lang="ru-RU" sz="1500" dirty="0" smtClean="0"/>
                      <a:t>7,9% 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(127,4 млн.руб</a:t>
                    </a:r>
                    <a:r>
                      <a:rPr lang="ru-RU" sz="1500" dirty="0"/>
                      <a:t>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53-49B9-8218-491D9D87CEC5}"/>
                </c:ext>
              </c:extLst>
            </c:dLbl>
            <c:dLbl>
              <c:idx val="1"/>
              <c:layout>
                <c:manualLayout>
                  <c:x val="-5.1150589166918066E-2"/>
                  <c:y val="-6.1532643065286163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 err="1"/>
                      <a:t>Н</a:t>
                    </a:r>
                    <a:r>
                      <a:rPr lang="ru-RU" sz="1500" dirty="0" err="1"/>
                      <a:t>ац</a:t>
                    </a:r>
                    <a:r>
                      <a:rPr lang="ru-RU" sz="1500" dirty="0"/>
                      <a:t>. безопасность и </a:t>
                    </a:r>
                    <a:r>
                      <a:rPr lang="ru-RU" sz="1500" dirty="0" err="1"/>
                      <a:t>правоохранит</a:t>
                    </a:r>
                    <a:r>
                      <a:rPr lang="ru-RU" sz="1500" dirty="0"/>
                      <a:t>. деятельность </a:t>
                    </a:r>
                    <a:r>
                      <a:rPr lang="ru-RU" sz="1500" dirty="0" smtClean="0"/>
                      <a:t>0,4% 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(1,7 </a:t>
                    </a:r>
                    <a:r>
                      <a:rPr lang="ru-RU" sz="1500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3-49B9-8218-491D9D87CEC5}"/>
                </c:ext>
              </c:extLst>
            </c:dLbl>
            <c:dLbl>
              <c:idx val="2"/>
              <c:layout>
                <c:manualLayout>
                  <c:x val="0.18989136594533512"/>
                  <c:y val="-0.1090878285172790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/>
                      <a:t>Н</a:t>
                    </a:r>
                    <a:r>
                      <a:rPr lang="ru-RU" sz="1500" dirty="0"/>
                      <a:t>ациональная экономика </a:t>
                    </a:r>
                    <a:r>
                      <a:rPr lang="ru-RU" sz="1500" dirty="0" smtClean="0"/>
                      <a:t>5,2%</a:t>
                    </a:r>
                    <a:r>
                      <a:rPr lang="ru-RU" sz="1500" dirty="0"/>
                      <a:t>
 </a:t>
                    </a:r>
                    <a:r>
                      <a:rPr lang="ru-RU" sz="1500" dirty="0" smtClean="0"/>
                      <a:t>(84,4 млн.руб</a:t>
                    </a:r>
                    <a:r>
                      <a:rPr lang="ru-RU" sz="1500" dirty="0"/>
                      <a:t>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3-49B9-8218-491D9D87CEC5}"/>
                </c:ext>
              </c:extLst>
            </c:dLbl>
            <c:dLbl>
              <c:idx val="3"/>
              <c:layout>
                <c:manualLayout>
                  <c:x val="0.10390127054043551"/>
                  <c:y val="4.2132978276776523E-4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/>
                      <a:t>Ж</a:t>
                    </a:r>
                    <a:r>
                      <a:rPr lang="ru-RU" sz="1500" dirty="0"/>
                      <a:t>КХ </a:t>
                    </a:r>
                    <a:r>
                      <a:rPr lang="ru-RU" sz="1500" dirty="0" smtClean="0"/>
                      <a:t>2,2%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(36,3 млн.руб</a:t>
                    </a:r>
                    <a:r>
                      <a:rPr lang="ru-RU" sz="1500" dirty="0"/>
                      <a:t>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53-49B9-8218-491D9D87CE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3-49B9-8218-491D9D87CEC5}"/>
                </c:ext>
              </c:extLst>
            </c:dLbl>
            <c:dLbl>
              <c:idx val="5"/>
              <c:layout>
                <c:manualLayout>
                  <c:x val="6.2764506083274788E-2"/>
                  <c:y val="0.10818944881889764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/>
                      <a:t>О</a:t>
                    </a:r>
                    <a:r>
                      <a:rPr lang="ru-RU" sz="1500" dirty="0"/>
                      <a:t>бразование </a:t>
                    </a:r>
                    <a:r>
                      <a:rPr lang="ru-RU" sz="1500" dirty="0" smtClean="0"/>
                      <a:t>50,7%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(822,8 млн.руб</a:t>
                    </a:r>
                    <a:r>
                      <a:rPr lang="ru-RU" sz="1500" dirty="0"/>
                      <a:t>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3-49B9-8218-491D9D87CEC5}"/>
                </c:ext>
              </c:extLst>
            </c:dLbl>
            <c:dLbl>
              <c:idx val="6"/>
              <c:layout>
                <c:manualLayout>
                  <c:x val="-5.1656546124746093E-2"/>
                  <c:y val="0.1453112406224816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/>
                      <a:t>Культура </a:t>
                    </a:r>
                    <a:r>
                      <a:rPr lang="ru-RU" sz="1500" dirty="0" smtClean="0"/>
                      <a:t>6,3% (102,6 млн.руб</a:t>
                    </a:r>
                    <a:r>
                      <a:rPr lang="ru-RU" sz="1500" dirty="0"/>
                      <a:t>.)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3-49B9-8218-491D9D87CEC5}"/>
                </c:ext>
              </c:extLst>
            </c:dLbl>
            <c:dLbl>
              <c:idx val="7"/>
              <c:layout>
                <c:manualLayout>
                  <c:x val="-5.0908085978272337E-2"/>
                  <c:y val="6.8102951205902429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/>
                      <a:t>С</a:t>
                    </a:r>
                    <a:r>
                      <a:rPr lang="ru-RU" sz="1500" dirty="0"/>
                      <a:t>оциальная политика
</a:t>
                    </a:r>
                    <a:r>
                      <a:rPr lang="ru-RU" sz="1500" dirty="0" smtClean="0"/>
                      <a:t>16,4%  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(266,5 млн.руб</a:t>
                    </a:r>
                    <a:r>
                      <a:rPr lang="ru-RU" sz="1500" dirty="0"/>
                      <a:t>.)      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3-49B9-8218-491D9D87CEC5}"/>
                </c:ext>
              </c:extLst>
            </c:dLbl>
            <c:dLbl>
              <c:idx val="8"/>
              <c:layout>
                <c:manualLayout>
                  <c:x val="-0.15841887488783427"/>
                  <c:y val="-8.0558931117862359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500" baseline="0" dirty="0"/>
                      <a:t>Ф</a:t>
                    </a:r>
                    <a:r>
                      <a:rPr lang="ru-RU" sz="1500" dirty="0"/>
                      <a:t>изическая
культура и 
спорт
</a:t>
                    </a:r>
                    <a:r>
                      <a:rPr lang="ru-RU" sz="1500" dirty="0" smtClean="0"/>
                      <a:t>10,8% </a:t>
                    </a:r>
                    <a:r>
                      <a:rPr lang="ru-RU" sz="1500" dirty="0"/>
                      <a:t>
</a:t>
                    </a:r>
                    <a:r>
                      <a:rPr lang="ru-RU" sz="1500" dirty="0" smtClean="0"/>
                      <a:t>(174,5 </a:t>
                    </a:r>
                    <a:r>
                      <a:rPr lang="ru-RU" sz="1500" dirty="0"/>
                      <a:t>млн.руб.)</a:t>
                    </a:r>
                  </a:p>
                </c:rich>
              </c:tx>
              <c:spPr>
                <a:noFill/>
                <a:ln w="2949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3-49B9-8218-491D9D87CEC5}"/>
                </c:ext>
              </c:extLst>
            </c:dLbl>
            <c:numFmt formatCode="0%" sourceLinked="0"/>
            <c:spPr>
              <a:noFill/>
              <a:ln w="29492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средлы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127.4</c:v>
                </c:pt>
                <c:pt idx="1">
                  <c:v>1.7</c:v>
                </c:pt>
                <c:pt idx="2">
                  <c:v>84.4</c:v>
                </c:pt>
                <c:pt idx="3">
                  <c:v>36.300000000000004</c:v>
                </c:pt>
                <c:pt idx="4">
                  <c:v>1.1000000000000001</c:v>
                </c:pt>
                <c:pt idx="5">
                  <c:v>822.8</c:v>
                </c:pt>
                <c:pt idx="6">
                  <c:v>102.6</c:v>
                </c:pt>
                <c:pt idx="7">
                  <c:v>266.5</c:v>
                </c:pt>
                <c:pt idx="8">
                  <c:v>174.5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53-49B9-8218-491D9D87CE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92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50,1 %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293,6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</a:t>
          </a:r>
          <a:r>
            <a:rPr lang="ru-RU" dirty="0" smtClean="0"/>
            <a:t>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50,8 %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324,5 млн.руб</a:t>
          </a:r>
          <a:r>
            <a:rPr lang="ru-RU" b="1" dirty="0" smtClean="0"/>
            <a:t>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50,5%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348,2млн.руб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55,6 %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F93C5FFB-6748-4B02-A426-88A7FCFF68EF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241,1 млн.руб.</a:t>
          </a:r>
          <a:endParaRPr lang="ru-RU" dirty="0"/>
        </a:p>
      </dgm:t>
    </dgm:pt>
    <dgm:pt modelId="{DCE757C9-A125-4338-917D-0359EF4AE939}" type="parTrans" cxnId="{7A74D0DC-62FB-4373-A125-E567B1778EA0}">
      <dgm:prSet/>
      <dgm:spPr/>
      <dgm:t>
        <a:bodyPr/>
        <a:lstStyle/>
        <a:p>
          <a:endParaRPr lang="ru-RU"/>
        </a:p>
      </dgm:t>
    </dgm:pt>
    <dgm:pt modelId="{DA131938-50F2-4904-83DC-16EFBBE2017A}" type="sibTrans" cxnId="{7A74D0DC-62FB-4373-A125-E567B1778EA0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 custScaleX="11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 custScaleX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 custScaleX="12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5F197-E084-4EB6-AA4C-526A6E53BC3A}" type="presOf" srcId="{F93C5FFB-6748-4B02-A426-88A7FCFF68EF}" destId="{CB270007-7F21-4725-A90A-81DC5C767E66}" srcOrd="0" destOrd="1" presId="urn:microsoft.com/office/officeart/2005/8/layout/hList1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1C4301E6-0A4B-4242-A0EF-1AABA7E15832}" type="presOf" srcId="{00DB9FB9-DBB8-41BE-8E26-280DBEF3E5D9}" destId="{CB270007-7F21-4725-A90A-81DC5C767E66}" srcOrd="0" destOrd="0" presId="urn:microsoft.com/office/officeart/2005/8/layout/hList1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000F77C3-6B57-4F67-8370-F9784BE47A7F}" type="presOf" srcId="{756DBBD2-E0C7-4BFE-95FC-94380F06898D}" destId="{67232641-AE3E-4703-9C34-E70C0CC4DACE}" srcOrd="0" destOrd="0" presId="urn:microsoft.com/office/officeart/2005/8/layout/hList1"/>
    <dgm:cxn modelId="{ECF165F1-090D-4C02-AFE1-4A21FEFFCD0D}" type="presOf" srcId="{5E56BC40-FF95-47F6-8BAB-B89C57540BED}" destId="{E454DF77-800E-46F4-A4C4-A69D38394B3F}" srcOrd="0" destOrd="0" presId="urn:microsoft.com/office/officeart/2005/8/layout/hList1"/>
    <dgm:cxn modelId="{63772BFA-6A4A-4296-BF95-4814E9420D27}" type="presOf" srcId="{ED5B285A-09DB-488B-A469-CB3F6B457C49}" destId="{F60B229F-5B21-4F21-8215-A1E5C3A242DF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7A74D0DC-62FB-4373-A125-E567B1778EA0}" srcId="{756DBBD2-E0C7-4BFE-95FC-94380F06898D}" destId="{F93C5FFB-6748-4B02-A426-88A7FCFF68EF}" srcOrd="1" destOrd="0" parTransId="{DCE757C9-A125-4338-917D-0359EF4AE939}" sibTransId="{DA131938-50F2-4904-83DC-16EFBBE2017A}"/>
    <dgm:cxn modelId="{00D9B7D3-A4E5-4626-BB4D-D66D041A96F3}" type="presOf" srcId="{02219FC6-912F-45FF-82C3-E57B50153E95}" destId="{1025838D-61E1-4B15-AA95-A11AB76042F9}" srcOrd="0" destOrd="0" presId="urn:microsoft.com/office/officeart/2005/8/layout/hList1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59A28E76-718A-42EF-AF86-C7C295EB745C}" type="presOf" srcId="{10D0A744-C286-45DC-ABEF-2BF6BE8564CC}" destId="{FA312BC2-3768-4438-9284-7345A28D1E0D}" srcOrd="0" destOrd="0" presId="urn:microsoft.com/office/officeart/2005/8/layout/hList1"/>
    <dgm:cxn modelId="{4F9B2548-E162-460C-A36D-5BEFBAD73A3E}" type="presOf" srcId="{02237605-E75B-48D2-8EB2-CE8B45C6E8FE}" destId="{0E6F8FE1-15E4-4E63-B9AB-E2F416BCDD02}" srcOrd="0" destOrd="0" presId="urn:microsoft.com/office/officeart/2005/8/layout/hList1"/>
    <dgm:cxn modelId="{FC3195D5-A9FC-407F-9FF7-F0E0C25E3F26}" type="presOf" srcId="{532AAFDC-13B9-4F5E-BD9B-B7BE712F1C5C}" destId="{1025838D-61E1-4B15-AA95-A11AB76042F9}" srcOrd="0" destOrd="1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58B21F2C-A989-4371-BC98-075D3C0C6DA5}" type="presOf" srcId="{6F9886C0-A4E8-4920-83A5-BC96DC337EEC}" destId="{A8D52F50-AF88-4999-BD7A-DA5CDD07DD1D}" srcOrd="0" destOrd="0" presId="urn:microsoft.com/office/officeart/2005/8/layout/hList1"/>
    <dgm:cxn modelId="{0689C797-F36B-4369-9F32-72134FB2C58A}" type="presOf" srcId="{2ED92EC0-3FC8-4A14-A010-2E4C85FF60F8}" destId="{E454DF77-800E-46F4-A4C4-A69D38394B3F}" srcOrd="0" destOrd="1" presId="urn:microsoft.com/office/officeart/2005/8/layout/hList1"/>
    <dgm:cxn modelId="{5988AACC-B12A-499B-BD95-89A5CFDA6579}" type="presOf" srcId="{3EC76EB8-E13B-4304-AC20-E87526B7895E}" destId="{223B8052-4E9F-4783-B940-D6BC70E461A2}" srcOrd="0" destOrd="0" presId="urn:microsoft.com/office/officeart/2005/8/layout/hList1"/>
    <dgm:cxn modelId="{77BCD414-3FFF-4CE2-8ECF-E9B52CE99ED5}" type="presOf" srcId="{BC1443A7-18C1-4119-9E44-F2280FD1F643}" destId="{0E6F8FE1-15E4-4E63-B9AB-E2F416BCDD02}" srcOrd="0" destOrd="1" presId="urn:microsoft.com/office/officeart/2005/8/layout/hList1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ED64A92A-AC0B-4CB3-A631-9E7293B000F6}" type="presParOf" srcId="{A8D52F50-AF88-4999-BD7A-DA5CDD07DD1D}" destId="{C5FA28F7-2D76-4522-A732-4ECC3FA3AF2B}" srcOrd="0" destOrd="0" presId="urn:microsoft.com/office/officeart/2005/8/layout/hList1"/>
    <dgm:cxn modelId="{DBAB807A-7399-4275-AA02-C3D21967BC1C}" type="presParOf" srcId="{C5FA28F7-2D76-4522-A732-4ECC3FA3AF2B}" destId="{67232641-AE3E-4703-9C34-E70C0CC4DACE}" srcOrd="0" destOrd="0" presId="urn:microsoft.com/office/officeart/2005/8/layout/hList1"/>
    <dgm:cxn modelId="{EAACF922-5312-4658-AA65-D38974E29F89}" type="presParOf" srcId="{C5FA28F7-2D76-4522-A732-4ECC3FA3AF2B}" destId="{CB270007-7F21-4725-A90A-81DC5C767E66}" srcOrd="1" destOrd="0" presId="urn:microsoft.com/office/officeart/2005/8/layout/hList1"/>
    <dgm:cxn modelId="{52D93DA7-E06C-45FA-A611-2DB1DBAAFF9D}" type="presParOf" srcId="{A8D52F50-AF88-4999-BD7A-DA5CDD07DD1D}" destId="{476D245E-7D55-4325-886E-6B43DC694425}" srcOrd="1" destOrd="0" presId="urn:microsoft.com/office/officeart/2005/8/layout/hList1"/>
    <dgm:cxn modelId="{3186BA11-E4C7-452B-A1DD-7276A7E54DF3}" type="presParOf" srcId="{A8D52F50-AF88-4999-BD7A-DA5CDD07DD1D}" destId="{8F6433E2-BF08-4058-8A64-E02F7B2FE83A}" srcOrd="2" destOrd="0" presId="urn:microsoft.com/office/officeart/2005/8/layout/hList1"/>
    <dgm:cxn modelId="{F8FFE494-5F3E-49BD-91A1-E80C876D6DCB}" type="presParOf" srcId="{8F6433E2-BF08-4058-8A64-E02F7B2FE83A}" destId="{F60B229F-5B21-4F21-8215-A1E5C3A242DF}" srcOrd="0" destOrd="0" presId="urn:microsoft.com/office/officeart/2005/8/layout/hList1"/>
    <dgm:cxn modelId="{14D1A671-1A1F-4F79-8718-0554EB6950E9}" type="presParOf" srcId="{8F6433E2-BF08-4058-8A64-E02F7B2FE83A}" destId="{0E6F8FE1-15E4-4E63-B9AB-E2F416BCDD02}" srcOrd="1" destOrd="0" presId="urn:microsoft.com/office/officeart/2005/8/layout/hList1"/>
    <dgm:cxn modelId="{0A8FED59-4222-4CEA-8B07-72C15D0CE62B}" type="presParOf" srcId="{A8D52F50-AF88-4999-BD7A-DA5CDD07DD1D}" destId="{F0A97119-ED0C-4E68-B866-DAAF21F718FA}" srcOrd="3" destOrd="0" presId="urn:microsoft.com/office/officeart/2005/8/layout/hList1"/>
    <dgm:cxn modelId="{3A60BCAF-1D7B-482F-AFE1-8E5197C89A36}" type="presParOf" srcId="{A8D52F50-AF88-4999-BD7A-DA5CDD07DD1D}" destId="{27B1C0C5-99DA-4844-84C2-B3728A162E9C}" srcOrd="4" destOrd="0" presId="urn:microsoft.com/office/officeart/2005/8/layout/hList1"/>
    <dgm:cxn modelId="{B071BA51-BFA5-4577-98D3-5226B694280B}" type="presParOf" srcId="{27B1C0C5-99DA-4844-84C2-B3728A162E9C}" destId="{FA312BC2-3768-4438-9284-7345A28D1E0D}" srcOrd="0" destOrd="0" presId="urn:microsoft.com/office/officeart/2005/8/layout/hList1"/>
    <dgm:cxn modelId="{9EFBF81C-EC1E-41E0-96A1-350FA8DE6661}" type="presParOf" srcId="{27B1C0C5-99DA-4844-84C2-B3728A162E9C}" destId="{E454DF77-800E-46F4-A4C4-A69D38394B3F}" srcOrd="1" destOrd="0" presId="urn:microsoft.com/office/officeart/2005/8/layout/hList1"/>
    <dgm:cxn modelId="{2D09C84F-2CD1-4216-B46F-4BEF6FABB2CE}" type="presParOf" srcId="{A8D52F50-AF88-4999-BD7A-DA5CDD07DD1D}" destId="{061FE92B-1106-40AF-9321-7139548F6193}" srcOrd="5" destOrd="0" presId="urn:microsoft.com/office/officeart/2005/8/layout/hList1"/>
    <dgm:cxn modelId="{CC11D678-0AF2-429D-8CDC-9ADF508470B2}" type="presParOf" srcId="{A8D52F50-AF88-4999-BD7A-DA5CDD07DD1D}" destId="{92B4BE89-E520-48BD-9BC8-85479A5FA190}" srcOrd="6" destOrd="0" presId="urn:microsoft.com/office/officeart/2005/8/layout/hList1"/>
    <dgm:cxn modelId="{CA0CEB8A-726E-4E0A-B0B2-8D0D996B6AAC}" type="presParOf" srcId="{92B4BE89-E520-48BD-9BC8-85479A5FA190}" destId="{223B8052-4E9F-4783-B940-D6BC70E461A2}" srcOrd="0" destOrd="0" presId="urn:microsoft.com/office/officeart/2005/8/layout/hList1"/>
    <dgm:cxn modelId="{03899F21-4B0D-4C1A-882B-88CFA1D79C70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11,7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12,0млн.руб.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12,9млн.руб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</a:t>
          </a:r>
          <a:r>
            <a:rPr lang="ru-RU" dirty="0" smtClean="0"/>
            <a:t>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FB461B1A-F2EE-45B8-ABF0-B97AEB41C26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 млн.руб.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E6A5-1F23-4B66-AE3A-F5A272A7C089}" type="parTrans" cxnId="{6E4758CF-B988-4C08-9F44-A354A93DFDD2}">
      <dgm:prSet/>
      <dgm:spPr/>
      <dgm:t>
        <a:bodyPr/>
        <a:lstStyle/>
        <a:p>
          <a:endParaRPr lang="ru-RU"/>
        </a:p>
      </dgm:t>
    </dgm:pt>
    <dgm:pt modelId="{D6D7994F-9B4E-4CC4-8109-ED8F27182043}" type="sibTrans" cxnId="{6E4758CF-B988-4C08-9F44-A354A93DFDD2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 custLinFactNeighborX="450" custLinFactNeighborY="1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BFB51-EB9F-49F2-A497-9DF1661CA79E}" type="presOf" srcId="{6F9886C0-A4E8-4920-83A5-BC96DC337EEC}" destId="{A8D52F50-AF88-4999-BD7A-DA5CDD07DD1D}" srcOrd="0" destOrd="0" presId="urn:microsoft.com/office/officeart/2005/8/layout/hList1"/>
    <dgm:cxn modelId="{CF704FA5-94BE-440E-B51D-D7B3F8FFA99F}" type="presOf" srcId="{5E56BC40-FF95-47F6-8BAB-B89C57540BED}" destId="{E454DF77-800E-46F4-A4C4-A69D38394B3F}" srcOrd="0" destOrd="0" presId="urn:microsoft.com/office/officeart/2005/8/layout/hList1"/>
    <dgm:cxn modelId="{541313A5-BCF4-4FCC-9057-54AA741D2785}" type="presOf" srcId="{02219FC6-912F-45FF-82C3-E57B50153E95}" destId="{1025838D-61E1-4B15-AA95-A11AB76042F9}" srcOrd="0" destOrd="0" presId="urn:microsoft.com/office/officeart/2005/8/layout/hList1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33851766-8E08-4A44-8B76-82872E406894}" type="presOf" srcId="{10D0A744-C286-45DC-ABEF-2BF6BE8564CC}" destId="{FA312BC2-3768-4438-9284-7345A28D1E0D}" srcOrd="0" destOrd="0" presId="urn:microsoft.com/office/officeart/2005/8/layout/hList1"/>
    <dgm:cxn modelId="{0692C904-3A6A-4032-A7C5-5C4E029FFBFC}" type="presOf" srcId="{3EC76EB8-E13B-4304-AC20-E87526B7895E}" destId="{223B8052-4E9F-4783-B940-D6BC70E461A2}" srcOrd="0" destOrd="0" presId="urn:microsoft.com/office/officeart/2005/8/layout/hList1"/>
    <dgm:cxn modelId="{1474A11B-9A69-45B0-AA59-009E7DFA865F}" type="presOf" srcId="{532AAFDC-13B9-4F5E-BD9B-B7BE712F1C5C}" destId="{1025838D-61E1-4B15-AA95-A11AB76042F9}" srcOrd="0" destOrd="1" presId="urn:microsoft.com/office/officeart/2005/8/layout/hList1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4BC7DD84-8396-45D0-A190-623655BF5A40}" type="presOf" srcId="{2ED92EC0-3FC8-4A14-A010-2E4C85FF60F8}" destId="{E454DF77-800E-46F4-A4C4-A69D38394B3F}" srcOrd="0" destOrd="1" presId="urn:microsoft.com/office/officeart/2005/8/layout/hList1"/>
    <dgm:cxn modelId="{60D9CDF1-708B-468E-B51C-E1BE39DBEEEF}" type="presOf" srcId="{ED5B285A-09DB-488B-A469-CB3F6B457C49}" destId="{F60B229F-5B21-4F21-8215-A1E5C3A242DF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DDC07A13-E27A-4477-8974-C8624069666F}" type="presOf" srcId="{FB461B1A-F2EE-45B8-ABF0-B97AEB41C264}" destId="{CB270007-7F21-4725-A90A-81DC5C767E66}" srcOrd="0" destOrd="1" presId="urn:microsoft.com/office/officeart/2005/8/layout/hList1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FA480E85-B177-4D27-8707-6CBB2D9E8E2D}" type="presOf" srcId="{02237605-E75B-48D2-8EB2-CE8B45C6E8FE}" destId="{0E6F8FE1-15E4-4E63-B9AB-E2F416BCDD02}" srcOrd="0" destOrd="0" presId="urn:microsoft.com/office/officeart/2005/8/layout/hList1"/>
    <dgm:cxn modelId="{20CED43D-52E6-4404-B0F6-20E9249557BC}" type="presOf" srcId="{756DBBD2-E0C7-4BFE-95FC-94380F06898D}" destId="{67232641-AE3E-4703-9C34-E70C0CC4DACE}" srcOrd="0" destOrd="0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6E4758CF-B988-4C08-9F44-A354A93DFDD2}" srcId="{756DBBD2-E0C7-4BFE-95FC-94380F06898D}" destId="{FB461B1A-F2EE-45B8-ABF0-B97AEB41C264}" srcOrd="1" destOrd="0" parTransId="{75C7E6A5-1F23-4B66-AE3A-F5A272A7C089}" sibTransId="{D6D7994F-9B4E-4CC4-8109-ED8F27182043}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0D4AC470-FBF9-471F-AEB5-4C66323F572A}" type="presOf" srcId="{00DB9FB9-DBB8-41BE-8E26-280DBEF3E5D9}" destId="{CB270007-7F21-4725-A90A-81DC5C767E66}" srcOrd="0" destOrd="0" presId="urn:microsoft.com/office/officeart/2005/8/layout/hList1"/>
    <dgm:cxn modelId="{1D2FACAC-5BBB-4087-9204-E3ED9152D585}" type="presOf" srcId="{BC1443A7-18C1-4119-9E44-F2280FD1F643}" destId="{0E6F8FE1-15E4-4E63-B9AB-E2F416BCDD02}" srcOrd="0" destOrd="1" presId="urn:microsoft.com/office/officeart/2005/8/layout/hList1"/>
    <dgm:cxn modelId="{E488EA53-C961-448B-BB88-A5380D87CB2C}" type="presParOf" srcId="{A8D52F50-AF88-4999-BD7A-DA5CDD07DD1D}" destId="{C5FA28F7-2D76-4522-A732-4ECC3FA3AF2B}" srcOrd="0" destOrd="0" presId="urn:microsoft.com/office/officeart/2005/8/layout/hList1"/>
    <dgm:cxn modelId="{17225043-3FCE-43B0-BC2C-9ACBDA633C06}" type="presParOf" srcId="{C5FA28F7-2D76-4522-A732-4ECC3FA3AF2B}" destId="{67232641-AE3E-4703-9C34-E70C0CC4DACE}" srcOrd="0" destOrd="0" presId="urn:microsoft.com/office/officeart/2005/8/layout/hList1"/>
    <dgm:cxn modelId="{251DA514-703A-4570-9589-6EBE51C4EA28}" type="presParOf" srcId="{C5FA28F7-2D76-4522-A732-4ECC3FA3AF2B}" destId="{CB270007-7F21-4725-A90A-81DC5C767E66}" srcOrd="1" destOrd="0" presId="urn:microsoft.com/office/officeart/2005/8/layout/hList1"/>
    <dgm:cxn modelId="{9C54540C-6517-494F-8B78-A9D9D6A60551}" type="presParOf" srcId="{A8D52F50-AF88-4999-BD7A-DA5CDD07DD1D}" destId="{476D245E-7D55-4325-886E-6B43DC694425}" srcOrd="1" destOrd="0" presId="urn:microsoft.com/office/officeart/2005/8/layout/hList1"/>
    <dgm:cxn modelId="{385F12F9-A97E-42F4-90B0-DE963AF5DAC2}" type="presParOf" srcId="{A8D52F50-AF88-4999-BD7A-DA5CDD07DD1D}" destId="{8F6433E2-BF08-4058-8A64-E02F7B2FE83A}" srcOrd="2" destOrd="0" presId="urn:microsoft.com/office/officeart/2005/8/layout/hList1"/>
    <dgm:cxn modelId="{158B3126-4C2E-4437-AB7D-3312EB970122}" type="presParOf" srcId="{8F6433E2-BF08-4058-8A64-E02F7B2FE83A}" destId="{F60B229F-5B21-4F21-8215-A1E5C3A242DF}" srcOrd="0" destOrd="0" presId="urn:microsoft.com/office/officeart/2005/8/layout/hList1"/>
    <dgm:cxn modelId="{2CF2F24F-C09B-449D-82FA-9A828C7CB95D}" type="presParOf" srcId="{8F6433E2-BF08-4058-8A64-E02F7B2FE83A}" destId="{0E6F8FE1-15E4-4E63-B9AB-E2F416BCDD02}" srcOrd="1" destOrd="0" presId="urn:microsoft.com/office/officeart/2005/8/layout/hList1"/>
    <dgm:cxn modelId="{127E885E-DCCA-4716-B984-8FAA8EFA0BFC}" type="presParOf" srcId="{A8D52F50-AF88-4999-BD7A-DA5CDD07DD1D}" destId="{F0A97119-ED0C-4E68-B866-DAAF21F718FA}" srcOrd="3" destOrd="0" presId="urn:microsoft.com/office/officeart/2005/8/layout/hList1"/>
    <dgm:cxn modelId="{72AB190F-FDF2-4D31-B5C3-6096394A3E69}" type="presParOf" srcId="{A8D52F50-AF88-4999-BD7A-DA5CDD07DD1D}" destId="{27B1C0C5-99DA-4844-84C2-B3728A162E9C}" srcOrd="4" destOrd="0" presId="urn:microsoft.com/office/officeart/2005/8/layout/hList1"/>
    <dgm:cxn modelId="{F13C3E9D-8AFD-4EC0-B22E-C16D8EEE443C}" type="presParOf" srcId="{27B1C0C5-99DA-4844-84C2-B3728A162E9C}" destId="{FA312BC2-3768-4438-9284-7345A28D1E0D}" srcOrd="0" destOrd="0" presId="urn:microsoft.com/office/officeart/2005/8/layout/hList1"/>
    <dgm:cxn modelId="{92E9A065-4F9F-4A25-BBE7-27E824AA313A}" type="presParOf" srcId="{27B1C0C5-99DA-4844-84C2-B3728A162E9C}" destId="{E454DF77-800E-46F4-A4C4-A69D38394B3F}" srcOrd="1" destOrd="0" presId="urn:microsoft.com/office/officeart/2005/8/layout/hList1"/>
    <dgm:cxn modelId="{A501AB21-7AD8-493E-9411-188FB984DE55}" type="presParOf" srcId="{A8D52F50-AF88-4999-BD7A-DA5CDD07DD1D}" destId="{061FE92B-1106-40AF-9321-7139548F6193}" srcOrd="5" destOrd="0" presId="urn:microsoft.com/office/officeart/2005/8/layout/hList1"/>
    <dgm:cxn modelId="{9BCDE8F1-E751-4B47-B82C-66A13A7BC0FC}" type="presParOf" srcId="{A8D52F50-AF88-4999-BD7A-DA5CDD07DD1D}" destId="{92B4BE89-E520-48BD-9BC8-85479A5FA190}" srcOrd="6" destOrd="0" presId="urn:microsoft.com/office/officeart/2005/8/layout/hList1"/>
    <dgm:cxn modelId="{C8A94874-3F6A-444D-8AFE-1413FC9B575E}" type="presParOf" srcId="{92B4BE89-E520-48BD-9BC8-85479A5FA190}" destId="{223B8052-4E9F-4783-B940-D6BC70E461A2}" srcOrd="0" destOrd="0" presId="urn:microsoft.com/office/officeart/2005/8/layout/hList1"/>
    <dgm:cxn modelId="{F7B0CFB9-8650-489C-A931-1EEFDA31CA9F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89211" y="297467"/>
          <a:ext cx="1366931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11" y="297467"/>
        <a:ext cx="1366931" cy="403200"/>
      </dsp:txXfrm>
    </dsp:sp>
    <dsp:sp modelId="{CB270007-7F21-4725-A90A-81DC5C767E66}">
      <dsp:nvSpPr>
        <dsp:cNvPr id="0" name=""/>
        <dsp:cNvSpPr/>
      </dsp:nvSpPr>
      <dsp:spPr>
        <a:xfrm>
          <a:off x="3142" y="700667"/>
          <a:ext cx="1539069" cy="787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55,6 %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241,1 млн.руб.</a:t>
          </a:r>
          <a:endParaRPr lang="ru-RU" sz="1400" kern="1200" dirty="0"/>
        </a:p>
      </dsp:txBody>
      <dsp:txXfrm>
        <a:off x="3142" y="700667"/>
        <a:ext cx="1539069" cy="787815"/>
      </dsp:txXfrm>
    </dsp:sp>
    <dsp:sp modelId="{F60B229F-5B21-4F21-8215-A1E5C3A242DF}">
      <dsp:nvSpPr>
        <dsp:cNvPr id="0" name=""/>
        <dsp:cNvSpPr/>
      </dsp:nvSpPr>
      <dsp:spPr>
        <a:xfrm>
          <a:off x="1839759" y="297467"/>
          <a:ext cx="1366931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9759" y="297467"/>
        <a:ext cx="1366931" cy="403200"/>
      </dsp:txXfrm>
    </dsp:sp>
    <dsp:sp modelId="{0E6F8FE1-15E4-4E63-B9AB-E2F416BCDD02}">
      <dsp:nvSpPr>
        <dsp:cNvPr id="0" name=""/>
        <dsp:cNvSpPr/>
      </dsp:nvSpPr>
      <dsp:spPr>
        <a:xfrm>
          <a:off x="1733583" y="700667"/>
          <a:ext cx="1579284" cy="787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50,1 %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293,6 млн.руб.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3583" y="700667"/>
        <a:ext cx="1579284" cy="787815"/>
      </dsp:txXfrm>
    </dsp:sp>
    <dsp:sp modelId="{FA312BC2-3768-4438-9284-7345A28D1E0D}">
      <dsp:nvSpPr>
        <dsp:cNvPr id="0" name=""/>
        <dsp:cNvSpPr/>
      </dsp:nvSpPr>
      <dsp:spPr>
        <a:xfrm>
          <a:off x="3681235" y="297467"/>
          <a:ext cx="1366931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681235" y="297467"/>
        <a:ext cx="1366931" cy="403200"/>
      </dsp:txXfrm>
    </dsp:sp>
    <dsp:sp modelId="{E454DF77-800E-46F4-A4C4-A69D38394B3F}">
      <dsp:nvSpPr>
        <dsp:cNvPr id="0" name=""/>
        <dsp:cNvSpPr/>
      </dsp:nvSpPr>
      <dsp:spPr>
        <a:xfrm>
          <a:off x="3504238" y="700667"/>
          <a:ext cx="1720926" cy="787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50,8 %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324,5 млн.руб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3504238" y="700667"/>
        <a:ext cx="1720926" cy="787815"/>
      </dsp:txXfrm>
    </dsp:sp>
    <dsp:sp modelId="{223B8052-4E9F-4783-B940-D6BC70E461A2}">
      <dsp:nvSpPr>
        <dsp:cNvPr id="0" name=""/>
        <dsp:cNvSpPr/>
      </dsp:nvSpPr>
      <dsp:spPr>
        <a:xfrm>
          <a:off x="5416535" y="297467"/>
          <a:ext cx="1366931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535" y="297467"/>
        <a:ext cx="1366931" cy="403200"/>
      </dsp:txXfrm>
    </dsp:sp>
    <dsp:sp modelId="{1025838D-61E1-4B15-AA95-A11AB76042F9}">
      <dsp:nvSpPr>
        <dsp:cNvPr id="0" name=""/>
        <dsp:cNvSpPr/>
      </dsp:nvSpPr>
      <dsp:spPr>
        <a:xfrm>
          <a:off x="5416535" y="700667"/>
          <a:ext cx="1366931" cy="787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50,5%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348,2млн.руб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535" y="700667"/>
        <a:ext cx="1366931" cy="787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2551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2024г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2551" y="276136"/>
        <a:ext cx="1534277" cy="432000"/>
      </dsp:txXfrm>
    </dsp:sp>
    <dsp:sp modelId="{CB270007-7F21-4725-A90A-81DC5C767E66}">
      <dsp:nvSpPr>
        <dsp:cNvPr id="0" name=""/>
        <dsp:cNvSpPr/>
      </dsp:nvSpPr>
      <dsp:spPr>
        <a:xfrm>
          <a:off x="2551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0,09129003%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1" y="708137"/>
        <a:ext cx="1534277" cy="658800"/>
      </dsp:txXfrm>
    </dsp:sp>
    <dsp:sp modelId="{F60B229F-5B21-4F21-8215-A1E5C3A242DF}">
      <dsp:nvSpPr>
        <dsp:cNvPr id="0" name=""/>
        <dsp:cNvSpPr/>
      </dsp:nvSpPr>
      <dsp:spPr>
        <a:xfrm>
          <a:off x="1751628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628" y="276136"/>
        <a:ext cx="1534277" cy="432000"/>
      </dsp:txXfrm>
    </dsp:sp>
    <dsp:sp modelId="{0E6F8FE1-15E4-4E63-B9AB-E2F416BCDD02}">
      <dsp:nvSpPr>
        <dsp:cNvPr id="0" name=""/>
        <dsp:cNvSpPr/>
      </dsp:nvSpPr>
      <dsp:spPr>
        <a:xfrm>
          <a:off x="1751628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11,7 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628" y="708137"/>
        <a:ext cx="1534277" cy="658800"/>
      </dsp:txXfrm>
    </dsp:sp>
    <dsp:sp modelId="{FA312BC2-3768-4438-9284-7345A28D1E0D}">
      <dsp:nvSpPr>
        <dsp:cNvPr id="0" name=""/>
        <dsp:cNvSpPr/>
      </dsp:nvSpPr>
      <dsp:spPr>
        <a:xfrm>
          <a:off x="3507608" y="282353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7608" y="282353"/>
        <a:ext cx="1534277" cy="432000"/>
      </dsp:txXfrm>
    </dsp:sp>
    <dsp:sp modelId="{E454DF77-800E-46F4-A4C4-A69D38394B3F}">
      <dsp:nvSpPr>
        <dsp:cNvPr id="0" name=""/>
        <dsp:cNvSpPr/>
      </dsp:nvSpPr>
      <dsp:spPr>
        <a:xfrm>
          <a:off x="3500704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12,0млн.руб.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704" y="708137"/>
        <a:ext cx="1534277" cy="658800"/>
      </dsp:txXfrm>
    </dsp:sp>
    <dsp:sp modelId="{223B8052-4E9F-4783-B940-D6BC70E461A2}">
      <dsp:nvSpPr>
        <dsp:cNvPr id="0" name=""/>
        <dsp:cNvSpPr/>
      </dsp:nvSpPr>
      <dsp:spPr>
        <a:xfrm>
          <a:off x="5249780" y="276136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2027г.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9780" y="276136"/>
        <a:ext cx="1534277" cy="432000"/>
      </dsp:txXfrm>
    </dsp:sp>
    <dsp:sp modelId="{1025838D-61E1-4B15-AA95-A11AB76042F9}">
      <dsp:nvSpPr>
        <dsp:cNvPr id="0" name=""/>
        <dsp:cNvSpPr/>
      </dsp:nvSpPr>
      <dsp:spPr>
        <a:xfrm>
          <a:off x="5249780" y="708137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0,09077131%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12,9млн.руб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9780" y="708137"/>
        <a:ext cx="1534277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0.53716</cdr:x>
      <cdr:y>0.39063</cdr:y>
    </cdr:from>
    <cdr:to>
      <cdr:x>0.85135</cdr:x>
      <cdr:y>0.48438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74595" y="1869690"/>
          <a:ext cx="2558742" cy="4487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1546,4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0.49662</cdr:x>
      <cdr:y>0.65672</cdr:y>
    </cdr:from>
    <cdr:to>
      <cdr:x>0.81081</cdr:x>
      <cdr:y>0.75047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00462" y="3143272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1623,1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0.59797</cdr:x>
      <cdr:y>0.1194</cdr:y>
    </cdr:from>
    <cdr:to>
      <cdr:x>0.91216</cdr:x>
      <cdr:y>0.21315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4842" y="571504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800" b="1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1622,6</a:t>
          </a:r>
        </a:p>
        <a:p xmlns:a="http://schemas.openxmlformats.org/drawingml/2006/main">
          <a:pPr algn="ctr"/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0.5976</cdr:x>
      <cdr:y>0.26758</cdr:y>
    </cdr:from>
    <cdr:to>
      <cdr:x>0.69469</cdr:x>
      <cdr:y>0.3422</cdr:y>
    </cdr:to>
    <cdr:sp macro="" textlink="">
      <cdr:nvSpPr>
        <cdr:cNvPr id="8" name="Двойные круглые скобки 7"/>
        <cdr:cNvSpPr/>
      </cdr:nvSpPr>
      <cdr:spPr>
        <a:xfrm xmlns:a="http://schemas.openxmlformats.org/drawingml/2006/main">
          <a:off x="4866821" y="1280754"/>
          <a:ext cx="790694" cy="357157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+11,6%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0.8835</cdr:x>
      <cdr:y>0.26401</cdr:y>
    </cdr:from>
    <cdr:to>
      <cdr:x>1</cdr:x>
      <cdr:y>0.36849</cdr:y>
    </cdr:to>
    <cdr:sp macro="" textlink="">
      <cdr:nvSpPr>
        <cdr:cNvPr id="10" name="Двойные круглые скобки 9"/>
        <cdr:cNvSpPr/>
      </cdr:nvSpPr>
      <cdr:spPr>
        <a:xfrm xmlns:a="http://schemas.openxmlformats.org/drawingml/2006/main">
          <a:off x="7195164" y="1263635"/>
          <a:ext cx="948768" cy="500077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+18,9%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0.51818</cdr:x>
      <cdr:y>0.65672</cdr:y>
    </cdr:from>
    <cdr:to>
      <cdr:x>0.83237</cdr:x>
      <cdr:y>0.72951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1952" y="3143289"/>
          <a:ext cx="2468961" cy="3484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470,9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0.35938</cdr:y>
    </cdr:from>
    <cdr:to>
      <cdr:x>0.75108</cdr:x>
      <cdr:y>0.45752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14710" y="1643074"/>
          <a:ext cx="2311846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444,7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0.09375</cdr:y>
    </cdr:from>
    <cdr:to>
      <cdr:x>0.70909</cdr:x>
      <cdr:y>0.16783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33160" y="448720"/>
          <a:ext cx="2138997" cy="35455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412,1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0.64258</cdr:x>
      <cdr:y>0.0216</cdr:y>
    </cdr:from>
    <cdr:to>
      <cdr:x>0.80504</cdr:x>
      <cdr:y>0.12791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72136" y="87784"/>
          <a:ext cx="1080120" cy="43204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1 210,5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0.67507</cdr:x>
      <cdr:y>0.3051</cdr:y>
    </cdr:from>
    <cdr:to>
      <cdr:x>0.81261</cdr:x>
      <cdr:y>0.37597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88160" y="1239912"/>
          <a:ext cx="91440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1107,7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0.58843</cdr:x>
      <cdr:y>0.58019</cdr:y>
    </cdr:from>
    <cdr:to>
      <cdr:x>0.72596</cdr:x>
      <cdr:y>0.63365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12096" y="2357874"/>
          <a:ext cx="914400" cy="2172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1 152,2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0.3125</cdr:x>
      <cdr:y>0.47059</cdr:y>
    </cdr:from>
    <cdr:to>
      <cdr:x>0.40625</cdr:x>
      <cdr:y>0.52941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2286016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0.35156</cdr:x>
      <cdr:y>0.25</cdr:y>
    </cdr:from>
    <cdr:to>
      <cdr:x>0.48437</cdr:x>
      <cdr:y>0.36765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4678" y="1214446"/>
          <a:ext cx="121444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Franklin Gothic Demi" pitchFamily="34" charset="0"/>
            </a:rPr>
            <a:t>1545,1 млн.руб.</a:t>
          </a:r>
          <a:endParaRPr lang="ru-RU" sz="1800" dirty="0"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0.75</cdr:x>
      <cdr:y>0.33824</cdr:y>
    </cdr:from>
    <cdr:to>
      <cdr:x>0.875</cdr:x>
      <cdr:y>0.42647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16" y="1643074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Franklin Gothic Demi" pitchFamily="34" charset="0"/>
            </a:rPr>
            <a:t>77,5</a:t>
          </a:r>
        </a:p>
        <a:p xmlns:a="http://schemas.openxmlformats.org/drawingml/2006/main">
          <a:pPr algn="ctr"/>
          <a:r>
            <a:rPr lang="ru-RU" sz="1800" dirty="0" smtClean="0">
              <a:latin typeface="Franklin Gothic Demi" pitchFamily="34" charset="0"/>
            </a:rPr>
            <a:t>млн.руб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539"/>
          </a:xfrm>
          <a:prstGeom prst="rect">
            <a:avLst/>
          </a:prstGeom>
        </p:spPr>
        <p:txBody>
          <a:bodyPr vert="horz" lIns="91797" tIns="45899" rIns="91797" bIns="458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539"/>
          </a:xfrm>
          <a:prstGeom prst="rect">
            <a:avLst/>
          </a:prstGeom>
        </p:spPr>
        <p:txBody>
          <a:bodyPr vert="horz" lIns="91797" tIns="45899" rIns="91797" bIns="45899" rtlCol="0"/>
          <a:lstStyle>
            <a:lvl1pPr algn="r">
              <a:defRPr sz="1200"/>
            </a:lvl1pPr>
          </a:lstStyle>
          <a:p>
            <a:fld id="{0C18DC9B-7844-40BF-ADAA-67924287FFD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711"/>
            <a:ext cx="2946247" cy="495539"/>
          </a:xfrm>
          <a:prstGeom prst="rect">
            <a:avLst/>
          </a:prstGeom>
        </p:spPr>
        <p:txBody>
          <a:bodyPr vert="horz" lIns="91797" tIns="45899" rIns="91797" bIns="458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378711"/>
            <a:ext cx="2946246" cy="495539"/>
          </a:xfrm>
          <a:prstGeom prst="rect">
            <a:avLst/>
          </a:prstGeom>
        </p:spPr>
        <p:txBody>
          <a:bodyPr vert="horz" lIns="91797" tIns="45899" rIns="91797" bIns="45899" rtlCol="0" anchor="b"/>
          <a:lstStyle>
            <a:lvl1pPr algn="r">
              <a:defRPr sz="1200"/>
            </a:lvl1pPr>
          </a:lstStyle>
          <a:p>
            <a:fld id="{F1460F4A-5DD2-4E30-B124-659AEBA87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1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4186"/>
          </a:xfrm>
          <a:prstGeom prst="rect">
            <a:avLst/>
          </a:prstGeom>
        </p:spPr>
        <p:txBody>
          <a:bodyPr vert="horz" lIns="91126" tIns="45564" rIns="91126" bIns="455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1" cy="494186"/>
          </a:xfrm>
          <a:prstGeom prst="rect">
            <a:avLst/>
          </a:prstGeom>
        </p:spPr>
        <p:txBody>
          <a:bodyPr vert="horz" lIns="91126" tIns="45564" rIns="91126" bIns="45564" rtlCol="0"/>
          <a:lstStyle>
            <a:lvl1pPr algn="r">
              <a:defRPr sz="1200"/>
            </a:lvl1pPr>
          </a:lstStyle>
          <a:p>
            <a:fld id="{CE37D857-4AB3-4168-AA22-2044816EBC19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4" rIns="91126" bIns="455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0822"/>
            <a:ext cx="5438775" cy="4442938"/>
          </a:xfrm>
          <a:prstGeom prst="rect">
            <a:avLst/>
          </a:prstGeom>
        </p:spPr>
        <p:txBody>
          <a:bodyPr vert="horz" lIns="91126" tIns="45564" rIns="91126" bIns="45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1" cy="494186"/>
          </a:xfrm>
          <a:prstGeom prst="rect">
            <a:avLst/>
          </a:prstGeom>
        </p:spPr>
        <p:txBody>
          <a:bodyPr vert="horz" lIns="91126" tIns="45564" rIns="91126" bIns="455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1" cy="494186"/>
          </a:xfrm>
          <a:prstGeom prst="rect">
            <a:avLst/>
          </a:prstGeom>
        </p:spPr>
        <p:txBody>
          <a:bodyPr vert="horz" lIns="91126" tIns="45564" rIns="91126" bIns="45564" rtlCol="0" anchor="b"/>
          <a:lstStyle>
            <a:lvl1pPr algn="r">
              <a:defRPr sz="1200"/>
            </a:lvl1pPr>
          </a:lstStyle>
          <a:p>
            <a:fld id="{E4BE81B1-7F31-4A59-953E-742E117061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1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34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40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E2738-1130-416E-94B8-7810F3160802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6C168-9674-46CC-B1E8-E6294FA55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6F10A-28BC-48A6-AF85-8346116DDBF9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39BA5-41E6-43A6-8A04-38922B9BD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DEDE7-537D-445F-A609-22C8271937C4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2E859-76BA-465B-9E9A-8380348F0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164FC-97AD-46B6-816C-ED32AF939A3A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1BF36-A523-40FD-B6E5-8812FDD17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1E114-0800-4B5B-AB83-44F5CAB7134E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AF5B-0998-4515-9ABB-6EA4B1A8EE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6D44F-BEA8-4D2B-9ECF-C43EA92C04B7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9959D-307B-4B8D-80EC-EF71BC6BA4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057F2-FB3B-4618-AC2B-847066596C91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C445-4713-4C21-AABB-B09000470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E39AD-7A2D-45EE-AB63-7071AD4D0E63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91FF9-0B14-47BC-8349-BFFFE70B2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18824-0E5B-49BA-9B81-9191E9394EB5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87365-C55B-40B0-9929-38662932B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CF48C-4FBC-4EDA-B7B2-D871E324A09C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5F84-E0A4-46AA-83C6-69812A036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A63A5-8716-467B-A784-94CF1742E42C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4DF12B6-E235-4944-A872-27D3A5D7C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C36220-B7C0-42E4-A268-A22113B6AAF7}" type="datetimeFigureOut">
              <a:rPr lang="ru-RU" smtClean="0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3083981-C301-4A34-B45F-BF5B9066F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Доклад 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Начальника финансового управления Логиновой А.П. 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на Публичные слушания по проекту бюджета на </a:t>
            </a: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2025 </a:t>
            </a: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год и плановый период </a:t>
            </a: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2026 </a:t>
            </a: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2027 </a:t>
            </a: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годов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5888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D52FA-8B5E-4E3F-9ED0-05B7F83237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Общие параметры бюджета по доходам и по расходам (млн. руб.)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611560" y="1349375"/>
          <a:ext cx="813690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9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142875" y="928670"/>
            <a:ext cx="90011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округа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обусловлены необходимостью: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1) </a:t>
            </a:r>
            <a:r>
              <a:rPr lang="ru-RU" sz="1400" dirty="0" smtClean="0">
                <a:latin typeface="Arial" charset="0"/>
                <a:cs typeface="Arial" charset="0"/>
              </a:rPr>
              <a:t>исполнения </a:t>
            </a:r>
            <a:r>
              <a:rPr lang="ru-RU" sz="1400" dirty="0">
                <a:latin typeface="Arial" charset="0"/>
                <a:cs typeface="Arial" charset="0"/>
              </a:rPr>
              <a:t>публичных нормативных обязательств и иных социальных обязательств;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2) реализацией мероприятий, предусмотренных Указом Президента Российской Федерации от 07.05.2018 г. № 204 «О национальных целях и стратегических задачах развития Российской Федерации на период до 2024 года» и включением бюджетных ассигнований на их реализацию в соответствии с паспортами муниципальных программ;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3) </a:t>
            </a:r>
            <a:r>
              <a:rPr lang="ru-RU" sz="1400" dirty="0" err="1">
                <a:latin typeface="Arial" charset="0"/>
                <a:cs typeface="Arial" charset="0"/>
              </a:rPr>
              <a:t>приоритизации</a:t>
            </a:r>
            <a:r>
              <a:rPr lang="ru-RU" sz="1400" dirty="0">
                <a:latin typeface="Arial" charset="0"/>
                <a:cs typeface="Arial" charset="0"/>
              </a:rPr>
              <a:t> расходов бюджета округа и выполнения обязательств по социально-экономическому развитию и финансовому оздоровлению;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4)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сохранения достигнутого уровня целевых показателей Указов Президента Российской Федерации  от 07.05.2012 г. в части оплаты труда работников бюджетного сектора, а также обеспечения минимального размера оплаты труда в соответствии с Федеральным законом «О минимальном размере оплаты труда»;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5) учета мнения граждан (путем проведения открытого голосования или конкурсного отбора) на реализацию мероприятий по благоустройству городской среды, проведение культурных и спортивных мероприятий, обустройство объектов социальной инфраструктуры и прилегающих к ним территорий и обеспечения направления на  осуществление этих мероприятий с 2023 года не менее пяти процентов расходов местного бюджета, в первую очередь по вышеуказанным направлениям расходов;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6) уточнения объема бюджетных ассигнований с учетом: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фондов оплаты труда работников организаций бюджетной сферы округа в целях сохранения достигнутых целевых показателей, определенных «майскими» указами Президента </a:t>
            </a:r>
            <a:r>
              <a:rPr lang="ru-RU" sz="1400" dirty="0" smtClean="0">
                <a:latin typeface="Arial" charset="0"/>
                <a:cs typeface="Arial" charset="0"/>
              </a:rPr>
              <a:t>РФ 2012 </a:t>
            </a:r>
            <a:r>
              <a:rPr lang="ru-RU" sz="1400" dirty="0">
                <a:latin typeface="Arial" charset="0"/>
                <a:cs typeface="Arial" charset="0"/>
              </a:rPr>
              <a:t>года, и индексации оплаты труда отдельных категорий работников;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установления минимального размера оплаты труда в соответствии с изменениями в </a:t>
            </a:r>
            <a:r>
              <a:rPr lang="ru-RU" sz="1400" dirty="0" smtClean="0">
                <a:latin typeface="Arial" charset="0"/>
                <a:cs typeface="Arial" charset="0"/>
              </a:rPr>
              <a:t>ФЗ </a:t>
            </a:r>
            <a:r>
              <a:rPr lang="ru-RU" sz="1400" dirty="0">
                <a:latin typeface="Arial" charset="0"/>
                <a:cs typeface="Arial" charset="0"/>
              </a:rPr>
              <a:t>«О минимальном размере оплаты труда»;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ежегодной индексации размеров социальных выплат, установленных законодательством Челябинской области и нормативными правовыми актами Усть-Катавского городского округа;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бюджетных ассигнований в связи с принятием в текущем году расходных обязательств, действие которых распространяется на планируемый период.</a:t>
            </a:r>
          </a:p>
          <a:p>
            <a:pPr indent="450850" algn="just"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7" y="0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6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000125" y="328613"/>
            <a:ext cx="7929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Приоритеты бюджетных расходов</a:t>
            </a:r>
          </a:p>
        </p:txBody>
      </p:sp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500034" y="1068388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1) дальнейшая реализация приоритетных региональных проектов, входящих в состав национальных проектов Российской Федерации;</a:t>
            </a:r>
          </a:p>
          <a:p>
            <a:pPr algn="just"/>
            <a:r>
              <a:rPr lang="ru-RU" dirty="0" smtClean="0"/>
              <a:t>2) реализация мер социальной поддержки жителей округа, в том числе:</a:t>
            </a:r>
          </a:p>
          <a:p>
            <a:pPr algn="just"/>
            <a:r>
              <a:rPr lang="ru-RU" dirty="0" smtClean="0"/>
              <a:t>- безусловное выполнение законодательно установленных мер социальной поддержки населения, а также их расширение исходя из принципов </a:t>
            </a:r>
            <a:r>
              <a:rPr lang="ru-RU" dirty="0" err="1" smtClean="0"/>
              <a:t>адресности</a:t>
            </a:r>
            <a:r>
              <a:rPr lang="ru-RU" dirty="0" smtClean="0"/>
              <a:t> и нуждаемости, в том числе на социальную защиту участников специальной военной операции и членов их семей;</a:t>
            </a:r>
          </a:p>
          <a:p>
            <a:pPr algn="just"/>
            <a:r>
              <a:rPr lang="ru-RU" dirty="0" smtClean="0"/>
              <a:t>- поддержка социально ориентированных некоммерческих организаций; </a:t>
            </a:r>
          </a:p>
          <a:p>
            <a:pPr algn="just"/>
            <a:r>
              <a:rPr lang="ru-RU" dirty="0" smtClean="0"/>
              <a:t>3) укрепление материально-технической базы учреждений бюджетной сферы, исходя из необходимости повышения качества и доступности муниципальных услуг, в том числе:</a:t>
            </a:r>
            <a:endParaRPr lang="ru-RU" b="1" i="1" dirty="0" smtClean="0"/>
          </a:p>
          <a:p>
            <a:pPr algn="just"/>
            <a:r>
              <a:rPr lang="ru-RU" dirty="0" smtClean="0"/>
              <a:t>- обеспечение равных возможностей для получения качественных образовательных услуг, а также дальнейшего развития инфраструктуры общеобразовательных и дошкольных учреждений;</a:t>
            </a:r>
            <a:endParaRPr lang="ru-RU" b="1" i="1" dirty="0" smtClean="0"/>
          </a:p>
          <a:p>
            <a:pPr algn="just"/>
            <a:r>
              <a:rPr lang="ru-RU" dirty="0" smtClean="0"/>
              <a:t>- создание необходимых условий для занятий физической культурой и спортом, в том числе максимальное вовлечение детей и молодежи к регулярным занятиям спортом;</a:t>
            </a:r>
            <a:endParaRPr lang="ru-RU" b="1" i="1" dirty="0" smtClean="0"/>
          </a:p>
          <a:p>
            <a:pPr algn="just"/>
            <a:r>
              <a:rPr lang="ru-RU" dirty="0" smtClean="0"/>
              <a:t>- поддержка одаренных детей;</a:t>
            </a:r>
            <a:endParaRPr lang="ru-RU" b="1" i="1" dirty="0" smtClean="0"/>
          </a:p>
          <a:p>
            <a:pPr algn="just"/>
            <a:r>
              <a:rPr lang="ru-RU" dirty="0" smtClean="0"/>
              <a:t>- летний отдых детей и подростков.</a:t>
            </a:r>
            <a:endParaRPr lang="ru-RU" b="1" i="1" dirty="0" smtClean="0"/>
          </a:p>
          <a:p>
            <a:pPr algn="just"/>
            <a:r>
              <a:rPr lang="ru-RU" dirty="0" smtClean="0"/>
              <a:t>4) улучшение качества жизни и связанного с ним развития инфраструктуры с учетом:</a:t>
            </a:r>
            <a:endParaRPr lang="ru-RU" b="1" i="1" dirty="0" smtClean="0"/>
          </a:p>
          <a:p>
            <a:pPr algn="just"/>
            <a:r>
              <a:rPr lang="ru-RU" dirty="0" smtClean="0"/>
              <a:t>- достаточной развитости автодорог, их ремонта, содержания и приведения к нормативному состоянию;</a:t>
            </a:r>
            <a:endParaRPr lang="ru-RU" b="1" i="1" dirty="0" smtClean="0"/>
          </a:p>
          <a:p>
            <a:pPr algn="just"/>
            <a:r>
              <a:rPr lang="ru-RU" dirty="0" smtClean="0"/>
              <a:t>- обеспечения комфортной среды.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1886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357158" y="725298"/>
            <a:ext cx="8786842" cy="61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Font typeface="Wingdings" pitchFamily="2" charset="2"/>
              <a:buChar char="Ø"/>
              <a:defRPr/>
            </a:pPr>
            <a:r>
              <a:rPr lang="ru-RU" sz="1650" dirty="0" smtClean="0"/>
              <a:t>В связи с необходимостью включения в бюджет округа средств местного бюджета для выполнения условий </a:t>
            </a:r>
            <a:r>
              <a:rPr lang="ru-RU" sz="1650" dirty="0" err="1" smtClean="0"/>
              <a:t>софинансирования</a:t>
            </a:r>
            <a:r>
              <a:rPr lang="ru-RU" sz="1650" dirty="0" smtClean="0"/>
              <a:t> при предоставлении субсидий из областного и федерального бюджетов, Фонд оплаты труда (далее по тексту - ФОТ) работников бюджетной сферы на 2025 год в целом предусмотрен с ростом на 38,9% от ФОТ в первоначальном бюджете на 2024 год, с включением дополнительного ФОТ, защищённого в Министерстве инфраструктуры и строительства Челябинской области и Министерстве дорожного хозяйства Челябинской области на 85,75 ставок, введённых при реорганизации МУП «Городская служба благоустройства» в МБУ «Городская служба благоустройства» (далее по тексту – МБУ «ГСБ»). В целом ФОТ запланирован в объеме 491 408 440,00 рублей (с учетом ФОТ от платных услуг в сумме 10.875.565,0 руб.), на 95% от расчетного ФОТ.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/>
              <a:t>Увеличение минимального размера оплаты труда (далее по тексту - МРОТ) с 01.01.2025 года в первоначальном бюджете на 2025 год не заложен в связи с отсутствием средств, будет предусматриваться в ходе исполнения бюджета в рамках защиты по сбалансированности бюджета, с учетом уровня индексаций оплаты труда, решения по которым будут приниматься для муниципальных образований на областном уровне после 01.01.2025 года и согласования с  отраслевыми министерствами расчётного ФОТ по отраслям бюджетного сектора.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/>
              <a:t>Повышение оплаты труда отдельных категорий работников в целях достижения целевых показателей, определенных «майскими» указами Президента Российской Федерации 2012 года в первоначальном бюджете на 2025 год не заложено, в связи с отсутствием средств и отсутствием базового индикатива для доведения заработной платы по указам Президента Российской Федерации с 01.01.2025 года.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000125" y="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97415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28564" y="948690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Расходы на уплату налогов учреждениями бюджетной сферы предусмотрены в размере 100% от расчетной потребности на 2025 год. 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dirty="0" smtClean="0"/>
              <a:t>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в целом запланированы в полном объеме от расчетной потребности на 2025 год, с ростом на 102,1% от первоначального бюджета 2024 года и с учетом открытия МБУ «ГСБ».</a:t>
            </a:r>
            <a:endParaRPr lang="ru-RU" sz="1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/>
              <a:t> </a:t>
            </a:r>
            <a:r>
              <a:rPr lang="x-none" sz="1800" dirty="0" smtClean="0"/>
              <a:t>Расходы на приобретение продуктов питания и организацию питания в образовательных организациях</a:t>
            </a:r>
            <a:r>
              <a:rPr lang="ru-RU" sz="1800" dirty="0" smtClean="0"/>
              <a:t> (компенсацию взамен питания)</a:t>
            </a:r>
            <a:r>
              <a:rPr lang="x-none" sz="1800" dirty="0" smtClean="0"/>
              <a:t> запланированы </a:t>
            </a:r>
            <a:r>
              <a:rPr lang="ru-RU" sz="1800" dirty="0" smtClean="0"/>
              <a:t>на 83% от </a:t>
            </a:r>
            <a:r>
              <a:rPr lang="ru-RU" sz="1800" dirty="0" smtClean="0"/>
              <a:t>расчетов.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Расходы </a:t>
            </a:r>
            <a:r>
              <a:rPr lang="ru-RU" sz="1800" dirty="0" smtClean="0"/>
              <a:t>на реализацию мероприятий муниципальных программ запланированы в 2025 году на 54,9% от объемов финансирования, утвержденных муниципальными </a:t>
            </a:r>
            <a:r>
              <a:rPr lang="ru-RU" sz="1800" dirty="0" smtClean="0"/>
              <a:t>программами, из </a:t>
            </a:r>
            <a:r>
              <a:rPr lang="ru-RU" sz="1800" dirty="0" smtClean="0"/>
              <a:t>них за счет средств местного бюджета на 80,9% от </a:t>
            </a:r>
            <a:r>
              <a:rPr lang="ru-RU" sz="1800" dirty="0" smtClean="0"/>
              <a:t>потребности </a:t>
            </a:r>
            <a:r>
              <a:rPr lang="ru-RU" sz="1800" dirty="0" smtClean="0"/>
              <a:t>на 2025 год</a:t>
            </a:r>
            <a:r>
              <a:rPr lang="x-none" sz="1800" dirty="0" smtClean="0"/>
              <a:t>.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237005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/>
          </p:cNvGraphicFramePr>
          <p:nvPr/>
        </p:nvGraphicFramePr>
        <p:xfrm>
          <a:off x="500034" y="2000240"/>
          <a:ext cx="8643966" cy="4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иаграмма" r:id="rId4" imgW="5457657" imgH="3686055" progId="Excel.Sheet.8">
                  <p:embed/>
                </p:oleObj>
              </mc:Choice>
              <mc:Fallback>
                <p:oleObj name="Диаграмма" r:id="rId4" imgW="5457657" imgH="3686055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000240"/>
                        <a:ext cx="8643966" cy="485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6570" y="357166"/>
            <a:ext cx="8157430" cy="11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92" tIns="228528" rIns="449121" bIns="342792" anchor="ctr">
            <a:spAutoFit/>
          </a:bodyPr>
          <a:lstStyle/>
          <a:p>
            <a:pPr>
              <a:tabLst>
                <a:tab pos="1030288" algn="l"/>
              </a:tabLst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Расходы бюджета на 2025 год по направлениям</a:t>
            </a:r>
            <a:endParaRPr lang="ru-RU" sz="2400" dirty="0">
              <a:solidFill>
                <a:srgbClr val="FF0000"/>
              </a:solidFill>
            </a:endParaRPr>
          </a:p>
          <a:p>
            <a:pPr eaLnBrk="0" hangingPunct="0">
              <a:tabLst>
                <a:tab pos="1030288" algn="l"/>
              </a:tabLst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116013" y="0"/>
            <a:ext cx="7373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92" tIns="228528" rIns="449121" bIns="342792" anchor="ctr">
            <a:spAutoFit/>
          </a:bodyPr>
          <a:lstStyle/>
          <a:p>
            <a:pPr>
              <a:tabLst>
                <a:tab pos="1030288" algn="l"/>
              </a:tabLst>
            </a:pP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Инвестиции в человеческий капитал</a:t>
            </a:r>
            <a:endParaRPr lang="ru-RU" sz="2800" dirty="0">
              <a:solidFill>
                <a:srgbClr val="FF0000"/>
              </a:solidFill>
            </a:endParaRPr>
          </a:p>
          <a:p>
            <a:pPr eaLnBrk="0" hangingPunct="0">
              <a:tabLst>
                <a:tab pos="1030288" algn="l"/>
              </a:tabLst>
            </a:pPr>
            <a:endParaRPr lang="ru-RU" dirty="0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500166" y="785794"/>
            <a:ext cx="68040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/>
          </a:p>
          <a:p>
            <a:pPr algn="ctr"/>
            <a:r>
              <a:rPr lang="ru-RU" sz="2400" b="1" i="1" dirty="0" smtClean="0"/>
              <a:t>1101,0  </a:t>
            </a:r>
            <a:r>
              <a:rPr lang="ru-RU" sz="2400" b="1" i="1" dirty="0"/>
              <a:t>млн.руб.</a:t>
            </a:r>
            <a:r>
              <a:rPr lang="ru-RU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Образование			      </a:t>
            </a:r>
            <a:r>
              <a:rPr lang="ru-RU" sz="2400" dirty="0" smtClean="0"/>
              <a:t>823,0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Культура				      </a:t>
            </a:r>
            <a:r>
              <a:rPr lang="ru-RU" sz="2400" dirty="0" smtClean="0"/>
              <a:t>102,6                 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Физическая культура и спорт	      </a:t>
            </a:r>
            <a:r>
              <a:rPr lang="ru-RU" sz="2400" dirty="0" smtClean="0"/>
              <a:t>175,4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62" name="Picture 2" descr="https://sun9-8.userapi.com/impg/rNGCXsRpUqqZe9vJtFBWy0quOvYQSwEchrnsbw/4Q1SBlmRl_Y.jpg?size=1940x2160&amp;quality=95&amp;sign=b76385c8430361b7ce069969c7af1cc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462754"/>
            <a:ext cx="2714612" cy="2395245"/>
          </a:xfrm>
          <a:prstGeom prst="rect">
            <a:avLst/>
          </a:prstGeom>
          <a:noFill/>
        </p:spPr>
      </p:pic>
      <p:pic>
        <p:nvPicPr>
          <p:cNvPr id="399364" name="Picture 4" descr="https://sun9-59.userapi.com/impg/1EDx0wym4SFyUb8Rxei5qbBUwsFw612f4BSGVA/CK0rJyyGXz8.jpg?size=2560x1920&amp;quality=95&amp;sign=3d6989080931b8b1758b5ace7055ad7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572008"/>
            <a:ext cx="3106604" cy="2285992"/>
          </a:xfrm>
          <a:prstGeom prst="rect">
            <a:avLst/>
          </a:prstGeom>
          <a:noFill/>
        </p:spPr>
      </p:pic>
      <p:pic>
        <p:nvPicPr>
          <p:cNvPr id="399366" name="Picture 6" descr="https://sun9-31.userapi.com/impg/hJb8vxH86r0iG9KJJ7aJv5unIWhzX7n1mvQp2w/ffdycSfPbSI.jpg?size=2560x1920&amp;quality=95&amp;sign=b86f6573c630741529da4778a23bfd3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71462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физкультурно-оздоровительного комплекса в центральной части города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1714488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проекта строительства </a:t>
            </a:r>
            <a:r>
              <a:rPr lang="ru-RU" dirty="0" err="1" smtClean="0"/>
              <a:t>ФОКа</a:t>
            </a:r>
            <a:r>
              <a:rPr lang="ru-RU" dirty="0" smtClean="0"/>
              <a:t>  составит </a:t>
            </a:r>
            <a:r>
              <a:rPr lang="ru-RU" b="1" dirty="0" smtClean="0"/>
              <a:t>114,7 млн.руб.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том числе:</a:t>
            </a:r>
          </a:p>
          <a:p>
            <a:r>
              <a:rPr lang="ru-RU" dirty="0" smtClean="0"/>
              <a:t>- в 2024 году – 84,6 млн.руб.;</a:t>
            </a:r>
          </a:p>
          <a:p>
            <a:r>
              <a:rPr lang="ru-RU" dirty="0" smtClean="0"/>
              <a:t>- в 2025 году -  86,9 млн.руб.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6" y="1500174"/>
            <a:ext cx="4835484" cy="268462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818"/>
            <a:ext cx="4857752" cy="2643182"/>
          </a:xfrm>
          <a:prstGeom prst="rect">
            <a:avLst/>
          </a:prstGeom>
        </p:spPr>
      </p:pic>
      <p:sp>
        <p:nvSpPr>
          <p:cNvPr id="398337" name="CustomShape 3"/>
          <p:cNvSpPr>
            <a:spLocks noChangeArrowheads="1"/>
          </p:cNvSpPr>
          <p:nvPr/>
        </p:nvSpPr>
        <p:spPr bwMode="auto">
          <a:xfrm>
            <a:off x="4857753" y="4143381"/>
            <a:ext cx="4071966" cy="271462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Пропускная способность спортивной площадки для баскетбола, волейбола, мини-футбола 24 человека в смену.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Пропускная способность шахматного клуба – 16 занимающихся в смену, продолжительность смены два часа.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Пропускная способность спортивной площадки для бадминтона - 8 человек в смену, продолжительность смены два часа.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142852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Благоустройство центральной площадки парка  Дворца культуры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им.Т.Я.Белоконева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64" y="1000108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Ремонт фонтана на сумму 7,1 млн.руб. </a:t>
            </a:r>
          </a:p>
        </p:txBody>
      </p:sp>
      <p:pic>
        <p:nvPicPr>
          <p:cNvPr id="397314" name="Picture 2" descr="https://sun9-55.userapi.com/impg/hStAeEsvbhZ-BIG8e7CffGe3pqsCfoxly6LeWg/MA6tOkaQaec.jpg?size=2560x1920&amp;quality=95&amp;sign=c691d16684ee5217171de0a5fa0cca4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4095778" cy="3071834"/>
          </a:xfrm>
          <a:prstGeom prst="rect">
            <a:avLst/>
          </a:prstGeom>
          <a:noFill/>
        </p:spPr>
      </p:pic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4826"/>
            <a:ext cx="3714744" cy="25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667" y="4279913"/>
            <a:ext cx="3678333" cy="25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260350"/>
            <a:ext cx="7686675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Социальная защита населения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755650" y="981075"/>
            <a:ext cx="75612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3088"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266,5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indent="573088" algn="just">
              <a:tabLst>
                <a:tab pos="1258888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обслуживание населения	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44,2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	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110,7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Охрана семьи и детства	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91,2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соцполитики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20,4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6290" name="Picture 2" descr="https://sun9-20.userapi.com/impg/F7N-SAHPCCu5IRpJqAsI2w8t9fl3PUPEp7uuUg/0N0XH8693Qo.jpg?size=800x545&amp;quality=95&amp;sign=aa1b329e41ed6b4e8d3724b8e311361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3565310" cy="2428868"/>
          </a:xfrm>
          <a:prstGeom prst="rect">
            <a:avLst/>
          </a:prstGeom>
          <a:noFill/>
        </p:spPr>
      </p:pic>
      <p:pic>
        <p:nvPicPr>
          <p:cNvPr id="396292" name="Picture 4" descr="https://sun9-37.userapi.com/impg/O6jrAsVXru-SQaT_MY6JcKYWC4xzb7iW36Fkmw/Fl_TFng0h2Q.jpg?size=1772x1181&amp;quality=95&amp;sign=ae414df4debb025390e7c7e80d106ce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4334569"/>
            <a:ext cx="3786214" cy="2523431"/>
          </a:xfrm>
          <a:prstGeom prst="rect">
            <a:avLst/>
          </a:prstGeom>
          <a:noFill/>
        </p:spPr>
      </p:pic>
      <p:pic>
        <p:nvPicPr>
          <p:cNvPr id="396294" name="Picture 6" descr="https://sun9-74.userapi.com/impg/YSFykj1GNnOHHWqkpkhzGt1ReiodKZUF7GGNWQ/cT42bzo_7Bk.jpg?size=1795x1205&amp;quality=95&amp;sign=ee5f00d822af8405f86ef8d320a932a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86124"/>
            <a:ext cx="372455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5"/>
            <a:ext cx="1662197" cy="20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" y="276704"/>
            <a:ext cx="2520280" cy="1890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1" y="276704"/>
            <a:ext cx="2520280" cy="1890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6704"/>
            <a:ext cx="2520280" cy="1890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2" y="2492895"/>
            <a:ext cx="2528181" cy="1890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08" y="2254367"/>
            <a:ext cx="1775448" cy="2367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462" y="4797152"/>
            <a:ext cx="2507154" cy="1794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02" y="4777060"/>
            <a:ext cx="2684237" cy="17883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208" y="4746385"/>
            <a:ext cx="2325266" cy="1819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2254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1439863" y="0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Инфраструктурное и экономическое 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1000100" y="285728"/>
            <a:ext cx="7921625" cy="255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92" tIns="228528" rIns="358662"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121,9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Жилищно-коммунальное хозяйство	</a:t>
            </a:r>
            <a:r>
              <a:rPr lang="ru-RU" sz="2400" dirty="0" smtClean="0"/>
              <a:t>36,3</a:t>
            </a:r>
            <a:endParaRPr lang="ru-RU" sz="2400" dirty="0"/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Дорожное хозяйство			</a:t>
            </a:r>
            <a:r>
              <a:rPr lang="ru-RU" sz="2400" dirty="0" smtClean="0"/>
              <a:t>79,2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Транспорт					</a:t>
            </a:r>
            <a:r>
              <a:rPr lang="ru-RU" sz="2400" dirty="0" smtClean="0"/>
              <a:t>4,2                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Национальная экономика		</a:t>
            </a:r>
            <a:r>
              <a:rPr lang="ru-RU" sz="2400" dirty="0" smtClean="0"/>
              <a:t>1,1</a:t>
            </a:r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Охрана окружающей среды 		1,1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5273" name="Picture 9" descr="https://www.ies-garant.ru/upload/iblock/987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37868"/>
            <a:ext cx="3357554" cy="2520132"/>
          </a:xfrm>
          <a:prstGeom prst="rect">
            <a:avLst/>
          </a:prstGeom>
          <a:noFill/>
        </p:spPr>
      </p:pic>
      <p:pic>
        <p:nvPicPr>
          <p:cNvPr id="395275" name="Picture 11" descr="http://tramuk.ru/media/k2/items/cache/eb098a80079169f8b4bb4f0c2e92bf79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4626"/>
            <a:ext cx="3500430" cy="2423374"/>
          </a:xfrm>
          <a:prstGeom prst="rect">
            <a:avLst/>
          </a:prstGeom>
          <a:noFill/>
        </p:spPr>
      </p:pic>
      <p:pic>
        <p:nvPicPr>
          <p:cNvPr id="395266" name="Picture 2" descr="https://sun9-58.userapi.com/impg/9QsBqynrnE2Q2iYkLl8ZuEj5Ga_JrwL0pMwLIw/xQ8T4jztH0w.jpg?size=2560x1893&amp;quality=95&amp;sign=e044ad9be195ec1d80b7ba080a3c5b0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91708"/>
            <a:ext cx="3714776" cy="2746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2214546" y="142852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Муниципальное управление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071670" y="214290"/>
            <a:ext cx="5429288" cy="12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92" tIns="228528" rIns="472926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ctr" eaLnBrk="0" hangingPunct="0">
              <a:tabLst>
                <a:tab pos="6858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133,2 млн.руб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685800" algn="l"/>
              </a:tabLst>
            </a:pPr>
            <a:endParaRPr lang="ru-RU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28596" y="1225689"/>
            <a:ext cx="85693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x-none" sz="2000" smtClean="0"/>
              <a:t>Обеспечение деятельности ОМС 		</a:t>
            </a:r>
            <a:r>
              <a:rPr lang="ru-RU" sz="2000" dirty="0" smtClean="0"/>
              <a:t>		90,6</a:t>
            </a:r>
            <a:r>
              <a:rPr lang="x-none" sz="2000" smtClean="0"/>
              <a:t>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Осуществление переданных полномочий 		</a:t>
            </a:r>
            <a:r>
              <a:rPr lang="ru-RU" sz="2000" dirty="0" smtClean="0"/>
              <a:t>	3,4</a:t>
            </a:r>
            <a:r>
              <a:rPr lang="x-none" sz="2000" smtClean="0"/>
              <a:t>     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Формирование муниципальной собственности  	</a:t>
            </a:r>
            <a:r>
              <a:rPr lang="ru-RU" sz="2000" dirty="0" smtClean="0"/>
              <a:t>	</a:t>
            </a:r>
            <a:r>
              <a:rPr lang="x-none" sz="2000" smtClean="0"/>
              <a:t>0,</a:t>
            </a:r>
            <a:r>
              <a:rPr lang="ru-RU" sz="2000" dirty="0" smtClean="0"/>
              <a:t>9</a:t>
            </a:r>
            <a:r>
              <a:rPr lang="x-none" sz="2000" smtClean="0"/>
              <a:t>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Обеспечение бюджетного процесса				3,2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Проведение комплексных кадастровых работ		1,2</a:t>
            </a:r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Резервный фонд					</a:t>
            </a:r>
            <a:r>
              <a:rPr lang="ru-RU" sz="2000" dirty="0" smtClean="0"/>
              <a:t>	7,1</a:t>
            </a:r>
            <a:r>
              <a:rPr lang="x-none" sz="2000" smtClean="0"/>
              <a:t>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Премии к Почетным грамотам Главы и Собрания </a:t>
            </a:r>
            <a:endParaRPr lang="ru-RU" sz="2000" dirty="0" smtClean="0"/>
          </a:p>
          <a:p>
            <a:pPr lvl="0"/>
            <a:r>
              <a:rPr lang="ru-RU" sz="2000" dirty="0" smtClean="0"/>
              <a:t>    </a:t>
            </a:r>
            <a:r>
              <a:rPr lang="x-none" sz="2000" smtClean="0"/>
              <a:t>депутатов, проведение официальных мероприятий</a:t>
            </a:r>
            <a:r>
              <a:rPr lang="ru-RU" sz="2000" dirty="0" smtClean="0"/>
              <a:t>		</a:t>
            </a:r>
            <a:r>
              <a:rPr lang="x-none" sz="2000" smtClean="0"/>
              <a:t>0,8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Предупреждение и ликвидация ЧС </a:t>
            </a:r>
            <a:r>
              <a:rPr lang="ru-RU" sz="2000" dirty="0" smtClean="0"/>
              <a:t>, гражданская оборона,</a:t>
            </a:r>
          </a:p>
          <a:p>
            <a:r>
              <a:rPr lang="ru-RU" sz="2000" dirty="0" smtClean="0"/>
              <a:t>      обеспечение пожарной безопасности</a:t>
            </a:r>
            <a:r>
              <a:rPr lang="x-none" sz="2000" smtClean="0"/>
              <a:t>	</a:t>
            </a:r>
            <a:r>
              <a:rPr lang="ru-RU" sz="2000" dirty="0" smtClean="0"/>
              <a:t>    		1,0</a:t>
            </a:r>
            <a:r>
              <a:rPr lang="x-none" sz="2000" smtClean="0"/>
              <a:t> 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Профилактика правонарушений и преступлений 	</a:t>
            </a:r>
            <a:r>
              <a:rPr lang="ru-RU" sz="2000" dirty="0" smtClean="0"/>
              <a:t>	0,4</a:t>
            </a:r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 Предоставление субсидии АНО «Редакция газеты </a:t>
            </a:r>
            <a:endParaRPr lang="ru-RU" sz="2000" dirty="0" smtClean="0"/>
          </a:p>
          <a:p>
            <a:pPr lvl="0"/>
            <a:r>
              <a:rPr lang="ru-RU" sz="2000" dirty="0" smtClean="0"/>
              <a:t>       </a:t>
            </a:r>
            <a:r>
              <a:rPr lang="x-none" sz="2000" smtClean="0"/>
              <a:t>«Усть-Катавская неделя»	                                                   </a:t>
            </a:r>
            <a:r>
              <a:rPr lang="ru-RU" sz="2000" dirty="0" smtClean="0"/>
              <a:t>	1,5</a:t>
            </a:r>
          </a:p>
          <a:p>
            <a:pPr lvl="0">
              <a:buFont typeface="Arial" pitchFamily="34" charset="0"/>
              <a:buChar char="•"/>
            </a:pPr>
            <a:r>
              <a:rPr lang="x-none" sz="2000" smtClean="0"/>
              <a:t>Предоставление субсидии АНО «Телевидение </a:t>
            </a:r>
            <a:endParaRPr lang="ru-RU" sz="2000" dirty="0" smtClean="0"/>
          </a:p>
          <a:p>
            <a:pPr lvl="0"/>
            <a:r>
              <a:rPr lang="ru-RU" sz="2000" dirty="0" smtClean="0"/>
              <a:t>       </a:t>
            </a:r>
            <a:r>
              <a:rPr lang="x-none" sz="2000" smtClean="0"/>
              <a:t>и радиовещание»		                                       </a:t>
            </a:r>
            <a:r>
              <a:rPr lang="ru-RU" sz="2000" dirty="0" smtClean="0"/>
              <a:t>		1,5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Реализация инициативных проектов 				20,0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Проведение выборов в Собрание депутатов			1,6      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000100" y="357166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Новые расходы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в 2025 году,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источниками которых являются субсидии из областного и федерального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indent="450850"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2555"/>
              </p:ext>
            </p:extLst>
          </p:nvPr>
        </p:nvGraphicFramePr>
        <p:xfrm>
          <a:off x="1000100" y="1571612"/>
          <a:ext cx="7429551" cy="3874770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76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08">
                <a:tc>
                  <a:txBody>
                    <a:bodyPr/>
                    <a:lstStyle/>
                    <a:p>
                      <a:pPr algn="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документов территориального планирования, градостроительного зонирования и документации по планировке территорий МО</a:t>
                      </a:r>
                    </a:p>
                  </a:txBody>
                  <a:tcPr marL="68580" marR="68580" marT="8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3 133,8</a:t>
                      </a:r>
                    </a:p>
                  </a:txBody>
                  <a:tcPr marL="7620" marR="762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96">
                <a:tc>
                  <a:txBody>
                    <a:bodyPr/>
                    <a:lstStyle/>
                    <a:p>
                      <a:pPr algn="r" fontAlgn="t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Оплат услуг спортивных судей и инструкторов по спорту, организующих работу с населением по выполнению нормативов испытаний (тестов) Всероссийского физкультурно-спортивного комплекса «ГТО» в центрах тестирования, созданных МО</a:t>
                      </a:r>
                    </a:p>
                  </a:txBody>
                  <a:tcPr marL="68580" marR="68580" marT="8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808,1</a:t>
                      </a:r>
                    </a:p>
                  </a:txBody>
                  <a:tcPr marL="7620" marR="762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71">
                <a:tc>
                  <a:txBody>
                    <a:bodyPr/>
                    <a:lstStyle/>
                    <a:p>
                      <a:pPr algn="r" fontAlgn="t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ПСД и оплата услуг </a:t>
                      </a:r>
                      <a:r>
                        <a:rPr lang="ru-RU" sz="17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гос.экспертизы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проведения кап. ремонта зданий и сооружений муниципальных организаций дошкольного образования</a:t>
                      </a:r>
                    </a:p>
                  </a:txBody>
                  <a:tcPr marL="68580" marR="68580" marT="8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7620" marR="7620" marT="8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25 323,6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6672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000100" y="0"/>
            <a:ext cx="792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в разрезе полномочий органов местного самоуправления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16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1524000" y="1397000"/>
          <a:ext cx="71914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57166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в 2025 году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1643050"/>
          <a:ext cx="9144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26456"/>
          <a:ext cx="9144000" cy="5957791"/>
        </p:xfrm>
        <a:graphic>
          <a:graphicData uri="http://schemas.openxmlformats.org/drawingml/2006/table">
            <a:tbl>
              <a:tblPr/>
              <a:tblGrid>
                <a:gridCol w="27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476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и содержание системы уличного освещения в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У-КГОна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4 182,43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4 258,94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4 182,43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инфраструктурой и строительством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19 604,32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24 918,33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21 918,33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доступным и комфортным жильем граждан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РФ"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2021-2026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8 943,04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62 298,59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136 244,82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МП"Развитие дорожного хозяйства и повышение безопасности дорожного движения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2023-2027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79 205,68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62 050,62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68 616,03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"Оздоровление экологической обстановки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2025-2027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 имуществом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2024-2026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13 096,25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11 910,25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11 910,25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дошкольного образования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221 026,87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231 575,44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231 933,53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«Безопасность образовательных учреждений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гг.»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3 824,62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 на 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548 345,57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523 821,33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493 226,71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"Социальная поддержка и обслуживание граждан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252 034,57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258 669,41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264 924,55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социально-ориентированных некоммерческих организаций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культуры 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2022-2025годы"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158 687,05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129 924,53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129 661,33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молодых граждан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гг."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764,12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Формирование современной городской среды " на территории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2025-2030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МП "Управление муниципальными финансами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У-КГО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2023-2025 годы"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23 100,83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15 228,50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15 866,74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672150"/>
          <a:ext cx="9101473" cy="6113032"/>
        </p:xfrm>
        <a:graphic>
          <a:graphicData uri="http://schemas.openxmlformats.org/drawingml/2006/table">
            <a:tbl>
              <a:tblPr/>
              <a:tblGrid>
                <a:gridCol w="21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физической культуры и спорта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174 580,75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87 691,96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87 691,96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безопасности жизнедеятельности населения Усть-Катавского городского округа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1 022,60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1 022,60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641,24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правонарушений и преступлений на территории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2025-2027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2 571,30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2 981,30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2 981,30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внутреннего и въездного туризма на территории Усть-Катавского городского округа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2024-2026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законопослушного поведения участников дорожного движения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Развитие общественного пассажирского транспорта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4 209,91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3 750,02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3 750,02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"Укрепление межнациональных отношений и профилактика проявлений экстремизма на территории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У-КГО"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27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"Улучшение условий и охраны труда в У-КГО на 2023-2025 гг."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2 395,95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2 395,95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инициативных проектов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 на 2024-2026 гг."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19 983,74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18 983,68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17 967,38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«Профилактика терроризма, минимизация и (или) ликвидация последствий его проявления на территории У-КГО на 2025-2027 годы»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МП "Разработка документов территориального планирования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3 875,66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3 681,83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7620" marR="7620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1 339 190,5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1 297 436,9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1 162 995,5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3082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7" name="Object 1"/>
          <p:cNvGraphicFramePr>
            <a:graphicFrameLocks/>
          </p:cNvGraphicFramePr>
          <p:nvPr/>
        </p:nvGraphicFramePr>
        <p:xfrm>
          <a:off x="214282" y="209550"/>
          <a:ext cx="8807481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285728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2025-2027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3215"/>
              </p:ext>
            </p:extLst>
          </p:nvPr>
        </p:nvGraphicFramePr>
        <p:xfrm>
          <a:off x="214283" y="1071546"/>
          <a:ext cx="8564565" cy="4430930"/>
        </p:xfrm>
        <a:graphic>
          <a:graphicData uri="http://schemas.openxmlformats.org/drawingml/2006/table">
            <a:tbl>
              <a:tblPr/>
              <a:tblGrid>
                <a:gridCol w="14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514" marR="5514" marT="551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проекта</a:t>
                      </a:r>
                    </a:p>
                  </a:txBody>
                  <a:tcPr marL="5514" marR="5514" marT="551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"Социальная активность"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7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Демография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1 131,20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1 176,40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1 233,50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областного единовременного пособия при рождении ребенка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1 131,20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1 176,40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1 233,50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Жилье и городская среда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68580" marR="68580" marT="0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508,98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приоритетного проекта "Формирование комфортной городской среды"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508,98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2 061,18</a:t>
                      </a:r>
                    </a:p>
                  </a:txBody>
                  <a:tcPr marL="68580" marR="68580" marT="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1 597,40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1 654,50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2858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2027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78055"/>
          <a:ext cx="8358246" cy="3594019"/>
        </p:xfrm>
        <a:graphic>
          <a:graphicData uri="http://schemas.openxmlformats.org/drawingml/2006/table">
            <a:tbl>
              <a:tblPr/>
              <a:tblGrid>
                <a:gridCol w="288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Сумма   в руб.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2025 год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2026 год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2027 год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>
                          <a:latin typeface="Times New Roman"/>
                        </a:rPr>
                        <a:t>Доходы - всего</a:t>
                      </a:r>
                    </a:p>
                  </a:txBody>
                  <a:tcPr marL="7815" marR="7815" marT="7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1 622 631 970,00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1 546 418 880,00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1 623 129 373,00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>
                          <a:latin typeface="Times New Roman"/>
                        </a:rPr>
                        <a:t>Расходы - всего,</a:t>
                      </a:r>
                    </a:p>
                  </a:txBody>
                  <a:tcPr marL="7815" marR="7815" marT="7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1 622 631 970,00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1 546 418 880,00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1 623 129 373,00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>
                          <a:latin typeface="Times New Roman"/>
                        </a:rPr>
                        <a:t>Профицит (+), дефицит ( - )</a:t>
                      </a:r>
                    </a:p>
                  </a:txBody>
                  <a:tcPr marL="7815" marR="7815" marT="7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latin typeface="Times New Roman"/>
                        </a:rPr>
                        <a:t>Верхний 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7815" marR="7815" marT="78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6050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8345995"/>
              </p:ext>
            </p:extLst>
          </p:nvPr>
        </p:nvGraphicFramePr>
        <p:xfrm>
          <a:off x="500034" y="1500174"/>
          <a:ext cx="814393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64088" y="4122084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-9,0%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3566" y="4035111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+7,9%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1608" y="5357825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5357825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+5,9%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2852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8376615"/>
              </p:ext>
            </p:extLst>
          </p:nvPr>
        </p:nvGraphicFramePr>
        <p:xfrm>
          <a:off x="571472" y="1428736"/>
          <a:ext cx="78581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14942" y="3714752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+12,6%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+14,2%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74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+8,2%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1200" y="2759092"/>
            <a:ext cx="878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-46,2%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669" y="4109802"/>
            <a:ext cx="648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-0,3%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5429264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+1,2%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Усть-Катавского 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1000125"/>
            <a:ext cx="8786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со статьёй 58 Бюджетного кодекса Российской Федерации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годах норматив НДФЛ установлен: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Дифференцированный норматив отчислений в бюджет от акцизов на автомобильный и прямогонный бензин, дизельное топливо, исходя из протяженности автомобильных дорог общего пользования местного значения, которые учтены для расчетов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164,7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км.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5417404"/>
              </p:ext>
            </p:extLst>
          </p:nvPr>
        </p:nvGraphicFramePr>
        <p:xfrm>
          <a:off x="1071538" y="1643050"/>
          <a:ext cx="678661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70289907"/>
              </p:ext>
            </p:extLst>
          </p:nvPr>
        </p:nvGraphicFramePr>
        <p:xfrm>
          <a:off x="1071538" y="4714884"/>
          <a:ext cx="678661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07236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47776"/>
              </p:ext>
            </p:extLst>
          </p:nvPr>
        </p:nvGraphicFramePr>
        <p:xfrm>
          <a:off x="0" y="1000103"/>
          <a:ext cx="9215470" cy="591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1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 Cyr"/>
                        </a:rPr>
                        <a:t>Бюджет на 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2024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 ( в редакции от 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22.12.2023г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.№</a:t>
                      </a:r>
                      <a:r>
                        <a:rPr lang="ru-RU" sz="1000" b="0" i="0" u="none" strike="noStrike" dirty="0" smtClean="0">
                          <a:latin typeface="Times New Roman Cyr"/>
                        </a:rPr>
                        <a:t>135)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в сопоставимых условиях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Проект бюджета Усть-Катавского городского округа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2025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2026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2027 </a:t>
                      </a:r>
                      <a:r>
                        <a:rPr lang="ru-RU" sz="1000" b="0" i="0" u="none" strike="noStrike" dirty="0">
                          <a:latin typeface="Times New Roman Cyr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Д О ХО Д Ы, В С Е Г 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1 431,4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1 622,6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1 546,4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1 623,1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346,6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412,1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444,7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470,9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303,0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364,4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396,7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422, 5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 на доходы физических лиц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241,1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293,6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324,5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348, 2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Акцизы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10,6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11,7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12, 9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32,3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38, 3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39, 4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40, 6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30, 0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36,0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37,0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38,0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0,006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2,3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2,3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2 ,4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2, 5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 Cyr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16,0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16, 6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16, 7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 Cyr"/>
                        </a:rPr>
                        <a:t>Налог на имущество  физических лиц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5 ,4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7 ,0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7, 0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7, 0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 Cyr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10, 6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9,6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 Cyr"/>
                        </a:rPr>
                        <a:t>9, 7</a:t>
                      </a:r>
                      <a:endParaRPr lang="ru-RU" sz="12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Государственная пошлина,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4, 2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48,0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48, 4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использования имущества, находящегося в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13, 2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13, 7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14, 1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14, 4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0, 2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27,1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31, 1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31, 1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31, 1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14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 Cyr"/>
                        </a:rPr>
                        <a:t>Доходы от продажи материальных и нематериальных</a:t>
                      </a:r>
                      <a:r>
                        <a:rPr lang="ru-RU" sz="1200" b="1" i="0" u="none" strike="noStrike" baseline="0" dirty="0" smtClean="0">
                          <a:latin typeface="Times New Roman Cyr"/>
                        </a:rPr>
                        <a:t> активов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1,0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0,7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 Cyr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1 ,8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 Cyr"/>
                        </a:rPr>
                        <a:t>1,8</a:t>
                      </a:r>
                      <a:endParaRPr lang="ru-RU" sz="12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57224" y="214291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(млн. руб.)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219075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71032"/>
              </p:ext>
            </p:extLst>
          </p:nvPr>
        </p:nvGraphicFramePr>
        <p:xfrm>
          <a:off x="539552" y="1397000"/>
          <a:ext cx="8136000" cy="53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473843"/>
              </p:ext>
            </p:extLst>
          </p:nvPr>
        </p:nvGraphicFramePr>
        <p:xfrm>
          <a:off x="1524000" y="1397000"/>
          <a:ext cx="66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50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20827</TotalTime>
  <Words>2405</Words>
  <Application>Microsoft Office PowerPoint</Application>
  <PresentationFormat>Экран (4:3)</PresentationFormat>
  <Paragraphs>530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Arial Cyr</vt:lpstr>
      <vt:lpstr>Calibri</vt:lpstr>
      <vt:lpstr>Constantia</vt:lpstr>
      <vt:lpstr>Franklin Gothic Demi</vt:lpstr>
      <vt:lpstr>Times New Roman</vt:lpstr>
      <vt:lpstr>Times New Roman Cyr</vt:lpstr>
      <vt:lpstr>Wingdings</vt:lpstr>
      <vt:lpstr>Wingdings 2</vt:lpstr>
      <vt:lpstr>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Усть-Катавского городского округа  на 2016 год для граждан</dc:title>
  <dc:creator>fin38u5</dc:creator>
  <cp:lastModifiedBy>Антонина Петровна Логинова</cp:lastModifiedBy>
  <cp:revision>1655</cp:revision>
  <cp:lastPrinted>2022-12-14T08:51:10Z</cp:lastPrinted>
  <dcterms:created xsi:type="dcterms:W3CDTF">2015-12-14T09:39:32Z</dcterms:created>
  <dcterms:modified xsi:type="dcterms:W3CDTF">2024-12-13T08:19:45Z</dcterms:modified>
</cp:coreProperties>
</file>